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9"/>
  </p:notesMasterIdLst>
  <p:sldIdLst>
    <p:sldId id="256" r:id="rId2"/>
    <p:sldId id="320" r:id="rId3"/>
    <p:sldId id="258" r:id="rId4"/>
    <p:sldId id="259" r:id="rId5"/>
    <p:sldId id="260" r:id="rId6"/>
    <p:sldId id="267" r:id="rId7"/>
    <p:sldId id="317" r:id="rId8"/>
    <p:sldId id="285" r:id="rId9"/>
    <p:sldId id="286" r:id="rId10"/>
    <p:sldId id="287" r:id="rId11"/>
    <p:sldId id="288" r:id="rId12"/>
    <p:sldId id="291" r:id="rId13"/>
    <p:sldId id="293" r:id="rId14"/>
    <p:sldId id="294" r:id="rId15"/>
    <p:sldId id="295" r:id="rId16"/>
    <p:sldId id="296" r:id="rId17"/>
    <p:sldId id="297" r:id="rId18"/>
    <p:sldId id="299" r:id="rId19"/>
    <p:sldId id="301" r:id="rId20"/>
    <p:sldId id="302" r:id="rId21"/>
    <p:sldId id="303" r:id="rId22"/>
    <p:sldId id="304" r:id="rId23"/>
    <p:sldId id="305" r:id="rId24"/>
    <p:sldId id="306" r:id="rId25"/>
    <p:sldId id="307" r:id="rId26"/>
    <p:sldId id="308" r:id="rId27"/>
    <p:sldId id="309" r:id="rId28"/>
    <p:sldId id="310" r:id="rId29"/>
    <p:sldId id="311" r:id="rId30"/>
    <p:sldId id="314" r:id="rId31"/>
    <p:sldId id="313" r:id="rId32"/>
    <p:sldId id="321" r:id="rId33"/>
    <p:sldId id="322" r:id="rId34"/>
    <p:sldId id="323" r:id="rId35"/>
    <p:sldId id="324" r:id="rId36"/>
    <p:sldId id="325" r:id="rId37"/>
    <p:sldId id="326" r:id="rId38"/>
    <p:sldId id="327" r:id="rId39"/>
    <p:sldId id="328" r:id="rId40"/>
    <p:sldId id="329" r:id="rId41"/>
    <p:sldId id="330" r:id="rId42"/>
    <p:sldId id="331" r:id="rId43"/>
    <p:sldId id="332" r:id="rId44"/>
    <p:sldId id="333" r:id="rId45"/>
    <p:sldId id="334" r:id="rId46"/>
    <p:sldId id="335" r:id="rId47"/>
    <p:sldId id="336" r:id="rId48"/>
    <p:sldId id="337" r:id="rId49"/>
    <p:sldId id="339" r:id="rId50"/>
    <p:sldId id="340" r:id="rId51"/>
    <p:sldId id="341" r:id="rId52"/>
    <p:sldId id="342" r:id="rId53"/>
    <p:sldId id="343" r:id="rId54"/>
    <p:sldId id="344" r:id="rId55"/>
    <p:sldId id="345" r:id="rId56"/>
    <p:sldId id="346" r:id="rId57"/>
    <p:sldId id="347" r:id="rId58"/>
    <p:sldId id="348" r:id="rId59"/>
    <p:sldId id="349" r:id="rId60"/>
    <p:sldId id="350" r:id="rId61"/>
    <p:sldId id="351" r:id="rId62"/>
    <p:sldId id="352" r:id="rId63"/>
    <p:sldId id="353" r:id="rId64"/>
    <p:sldId id="354" r:id="rId65"/>
    <p:sldId id="355" r:id="rId66"/>
    <p:sldId id="356" r:id="rId67"/>
    <p:sldId id="357" r:id="rId68"/>
    <p:sldId id="358" r:id="rId69"/>
    <p:sldId id="359" r:id="rId70"/>
    <p:sldId id="360" r:id="rId71"/>
    <p:sldId id="361" r:id="rId72"/>
    <p:sldId id="362" r:id="rId73"/>
    <p:sldId id="363" r:id="rId74"/>
    <p:sldId id="364" r:id="rId75"/>
    <p:sldId id="365" r:id="rId76"/>
    <p:sldId id="366" r:id="rId77"/>
    <p:sldId id="367" r:id="rId78"/>
  </p:sldIdLst>
  <p:sldSz cx="9144000" cy="6858000" type="screen4x3"/>
  <p:notesSz cx="9296400" cy="7010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5D5"/>
    <a:srgbClr val="FF0000"/>
    <a:srgbClr val="D8670A"/>
    <a:srgbClr val="E46C0A"/>
    <a:srgbClr val="996633"/>
    <a:srgbClr val="996600"/>
    <a:srgbClr val="F5EADF"/>
    <a:srgbClr val="7B9445"/>
    <a:srgbClr val="0070C0"/>
    <a:srgbClr val="E9F1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Estilo oscuro 1 - Énfasis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30" autoAdjust="0"/>
    <p:restoredTop sz="89065" autoAdjust="0"/>
  </p:normalViewPr>
  <p:slideViewPr>
    <p:cSldViewPr>
      <p:cViewPr>
        <p:scale>
          <a:sx n="66" d="100"/>
          <a:sy n="66" d="100"/>
        </p:scale>
        <p:origin x="-970" y="154"/>
      </p:cViewPr>
      <p:guideLst>
        <p:guide orient="horz" pos="2160"/>
        <p:guide pos="2880"/>
      </p:guideLst>
    </p:cSldViewPr>
  </p:slideViewPr>
  <p:outlineViewPr>
    <p:cViewPr>
      <p:scale>
        <a:sx n="33" d="100"/>
        <a:sy n="33" d="100"/>
      </p:scale>
      <p:origin x="0" y="25950"/>
    </p:cViewPr>
  </p:outlineViewPr>
  <p:notesTextViewPr>
    <p:cViewPr>
      <p:scale>
        <a:sx n="100" d="100"/>
        <a:sy n="100" d="100"/>
      </p:scale>
      <p:origin x="0" y="0"/>
    </p:cViewPr>
  </p:notesTextViewPr>
  <p:notesViewPr>
    <p:cSldViewPr>
      <p:cViewPr>
        <p:scale>
          <a:sx n="110" d="100"/>
          <a:sy n="110" d="100"/>
        </p:scale>
        <p:origin x="-1272" y="414"/>
      </p:cViewPr>
      <p:guideLst>
        <p:guide orient="horz" pos="2208"/>
        <p:guide pos="292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6B0B7F-F7B1-41DC-892A-EA375DBEAAED}" type="doc">
      <dgm:prSet loTypeId="urn:microsoft.com/office/officeart/2005/8/layout/radial4" loCatId="relationship" qsTypeId="urn:microsoft.com/office/officeart/2005/8/quickstyle/simple1" qsCatId="simple" csTypeId="urn:microsoft.com/office/officeart/2005/8/colors/colorful3" csCatId="colorful" phldr="1"/>
      <dgm:spPr/>
      <dgm:t>
        <a:bodyPr/>
        <a:lstStyle/>
        <a:p>
          <a:endParaRPr lang="es-MX"/>
        </a:p>
      </dgm:t>
    </dgm:pt>
    <dgm:pt modelId="{7373ACC5-D168-48F2-A00C-3C173D68FD7C}">
      <dgm:prSet phldrT="[Texto]"/>
      <dgm:spPr/>
      <dgm:t>
        <a:bodyPr/>
        <a:lstStyle/>
        <a:p>
          <a:r>
            <a:rPr lang="es-MX" dirty="0" smtClean="0"/>
            <a:t>Ámbitos de aprendizaje </a:t>
          </a:r>
          <a:r>
            <a:rPr lang="es-MX" b="1" dirty="0" smtClean="0"/>
            <a:t>“Mundo Laboral”</a:t>
          </a:r>
        </a:p>
        <a:p>
          <a:endParaRPr lang="es-MX" dirty="0"/>
        </a:p>
      </dgm:t>
    </dgm:pt>
    <dgm:pt modelId="{58769C2E-AA4F-4D65-A07E-63BBE599CCF0}" type="parTrans" cxnId="{EE8AB9F1-D656-4ADE-A8D8-59A001D5D2CA}">
      <dgm:prSet/>
      <dgm:spPr/>
      <dgm:t>
        <a:bodyPr/>
        <a:lstStyle/>
        <a:p>
          <a:endParaRPr lang="es-MX"/>
        </a:p>
      </dgm:t>
    </dgm:pt>
    <dgm:pt modelId="{8357E5D6-40A2-4CBE-AD1F-DFBAA27D5C53}" type="sibTrans" cxnId="{EE8AB9F1-D656-4ADE-A8D8-59A001D5D2CA}">
      <dgm:prSet/>
      <dgm:spPr/>
      <dgm:t>
        <a:bodyPr/>
        <a:lstStyle/>
        <a:p>
          <a:endParaRPr lang="es-MX"/>
        </a:p>
      </dgm:t>
    </dgm:pt>
    <dgm:pt modelId="{F3D53BA2-57A7-4AE4-8D76-ADB1A17C1CFA}">
      <dgm:prSet phldrT="[Texto]"/>
      <dgm:spPr/>
      <dgm:t>
        <a:bodyPr/>
        <a:lstStyle/>
        <a:p>
          <a:r>
            <a:rPr lang="es-MX" b="1" dirty="0" smtClean="0"/>
            <a:t>Especialidad técnica </a:t>
          </a:r>
        </a:p>
        <a:p>
          <a:r>
            <a:rPr lang="es-MX" b="1" dirty="0" smtClean="0"/>
            <a:t>N</a:t>
          </a:r>
          <a:r>
            <a:rPr lang="es-MX" dirty="0" smtClean="0"/>
            <a:t>adie puede egresar de la educación formal creyendo que lo que sabe le servirá para toda la vida.</a:t>
          </a:r>
          <a:r>
            <a:rPr lang="es-MX" b="1" dirty="0" smtClean="0"/>
            <a:t> </a:t>
          </a:r>
          <a:endParaRPr lang="es-MX" dirty="0"/>
        </a:p>
      </dgm:t>
    </dgm:pt>
    <dgm:pt modelId="{583A609A-98D4-4B92-AB5A-2671C7BCB23B}" type="parTrans" cxnId="{0A4FFF66-1E9A-4B56-93DE-4AD9F819C0B1}">
      <dgm:prSet/>
      <dgm:spPr/>
      <dgm:t>
        <a:bodyPr/>
        <a:lstStyle/>
        <a:p>
          <a:endParaRPr lang="es-MX"/>
        </a:p>
      </dgm:t>
    </dgm:pt>
    <dgm:pt modelId="{EA85792D-B030-4E58-9393-F4A221AFF858}" type="sibTrans" cxnId="{0A4FFF66-1E9A-4B56-93DE-4AD9F819C0B1}">
      <dgm:prSet/>
      <dgm:spPr/>
      <dgm:t>
        <a:bodyPr/>
        <a:lstStyle/>
        <a:p>
          <a:endParaRPr lang="es-MX"/>
        </a:p>
      </dgm:t>
    </dgm:pt>
    <dgm:pt modelId="{C5755674-A0B5-4E49-802F-6020BA5E4659}">
      <dgm:prSet phldrT="[Texto]"/>
      <dgm:spPr/>
      <dgm:t>
        <a:bodyPr/>
        <a:lstStyle/>
        <a:p>
          <a:r>
            <a:rPr lang="es-MX" b="1" dirty="0" smtClean="0"/>
            <a:t>Especialidad técnica C</a:t>
          </a:r>
          <a:r>
            <a:rPr lang="es-MX" dirty="0" smtClean="0"/>
            <a:t>apacidades o virtudes que tenemos no están determinadas sólo por lo que cada cual cree de sí mismo, sino también por lo que otros ven en nosotros. </a:t>
          </a:r>
          <a:endParaRPr lang="es-MX" dirty="0"/>
        </a:p>
      </dgm:t>
    </dgm:pt>
    <dgm:pt modelId="{79A8B370-B1D5-433B-BEBD-4B844A90F654}" type="parTrans" cxnId="{633D0690-88EC-4D4B-8B01-546F0913CB37}">
      <dgm:prSet/>
      <dgm:spPr/>
      <dgm:t>
        <a:bodyPr/>
        <a:lstStyle/>
        <a:p>
          <a:endParaRPr lang="es-MX"/>
        </a:p>
      </dgm:t>
    </dgm:pt>
    <dgm:pt modelId="{8E1AF393-92ED-4A72-9AD9-1B688243CEBB}" type="sibTrans" cxnId="{633D0690-88EC-4D4B-8B01-546F0913CB37}">
      <dgm:prSet/>
      <dgm:spPr/>
      <dgm:t>
        <a:bodyPr/>
        <a:lstStyle/>
        <a:p>
          <a:endParaRPr lang="es-MX"/>
        </a:p>
      </dgm:t>
    </dgm:pt>
    <dgm:pt modelId="{E4CD761E-9AC6-4A41-AC9C-EDD853B82551}">
      <dgm:prSet phldrT="[Texto]"/>
      <dgm:spPr/>
      <dgm:t>
        <a:bodyPr/>
        <a:lstStyle/>
        <a:p>
          <a:r>
            <a:rPr lang="es-MX" b="1" dirty="0" smtClean="0"/>
            <a:t>Competencias genéricas T</a:t>
          </a:r>
          <a:r>
            <a:rPr lang="es-MX" dirty="0" smtClean="0"/>
            <a:t>odas aquellas capacidades “blandas” o intangibles orientadas a interactuar en la sociedad.</a:t>
          </a:r>
          <a:endParaRPr lang="es-MX" dirty="0"/>
        </a:p>
      </dgm:t>
    </dgm:pt>
    <dgm:pt modelId="{24881D0C-3419-4E4B-A4A2-14AE22C9299B}" type="parTrans" cxnId="{B16291A7-28C4-4BE2-A62F-CD05480155AC}">
      <dgm:prSet/>
      <dgm:spPr/>
      <dgm:t>
        <a:bodyPr/>
        <a:lstStyle/>
        <a:p>
          <a:endParaRPr lang="es-MX"/>
        </a:p>
      </dgm:t>
    </dgm:pt>
    <dgm:pt modelId="{91DF2E3F-FE8B-4797-A45D-4F29005A09A1}" type="sibTrans" cxnId="{B16291A7-28C4-4BE2-A62F-CD05480155AC}">
      <dgm:prSet/>
      <dgm:spPr/>
      <dgm:t>
        <a:bodyPr/>
        <a:lstStyle/>
        <a:p>
          <a:endParaRPr lang="es-MX"/>
        </a:p>
      </dgm:t>
    </dgm:pt>
    <dgm:pt modelId="{489FE8E2-2030-48CC-8442-6D79B66FAC82}" type="pres">
      <dgm:prSet presAssocID="{3E6B0B7F-F7B1-41DC-892A-EA375DBEAAED}" presName="cycle" presStyleCnt="0">
        <dgm:presLayoutVars>
          <dgm:chMax val="1"/>
          <dgm:dir/>
          <dgm:animLvl val="ctr"/>
          <dgm:resizeHandles val="exact"/>
        </dgm:presLayoutVars>
      </dgm:prSet>
      <dgm:spPr/>
      <dgm:t>
        <a:bodyPr/>
        <a:lstStyle/>
        <a:p>
          <a:endParaRPr lang="es-MX"/>
        </a:p>
      </dgm:t>
    </dgm:pt>
    <dgm:pt modelId="{4B58C99C-4EAE-48D7-8C83-ADCD21D0EC16}" type="pres">
      <dgm:prSet presAssocID="{7373ACC5-D168-48F2-A00C-3C173D68FD7C}" presName="centerShape" presStyleLbl="node0" presStyleIdx="0" presStyleCnt="1"/>
      <dgm:spPr/>
      <dgm:t>
        <a:bodyPr/>
        <a:lstStyle/>
        <a:p>
          <a:endParaRPr lang="es-MX"/>
        </a:p>
      </dgm:t>
    </dgm:pt>
    <dgm:pt modelId="{7E2B15E9-7346-43B3-9953-5C65C04EE8B0}" type="pres">
      <dgm:prSet presAssocID="{583A609A-98D4-4B92-AB5A-2671C7BCB23B}" presName="parTrans" presStyleLbl="bgSibTrans2D1" presStyleIdx="0" presStyleCnt="3"/>
      <dgm:spPr/>
      <dgm:t>
        <a:bodyPr/>
        <a:lstStyle/>
        <a:p>
          <a:endParaRPr lang="es-MX"/>
        </a:p>
      </dgm:t>
    </dgm:pt>
    <dgm:pt modelId="{E7FE466D-E8FA-46D2-8B96-98F7B974AFAA}" type="pres">
      <dgm:prSet presAssocID="{F3D53BA2-57A7-4AE4-8D76-ADB1A17C1CFA}" presName="node" presStyleLbl="node1" presStyleIdx="0" presStyleCnt="3">
        <dgm:presLayoutVars>
          <dgm:bulletEnabled val="1"/>
        </dgm:presLayoutVars>
      </dgm:prSet>
      <dgm:spPr/>
      <dgm:t>
        <a:bodyPr/>
        <a:lstStyle/>
        <a:p>
          <a:endParaRPr lang="es-MX"/>
        </a:p>
      </dgm:t>
    </dgm:pt>
    <dgm:pt modelId="{15B4A8D9-36A1-4C89-B198-18D2FAC9B471}" type="pres">
      <dgm:prSet presAssocID="{79A8B370-B1D5-433B-BEBD-4B844A90F654}" presName="parTrans" presStyleLbl="bgSibTrans2D1" presStyleIdx="1" presStyleCnt="3"/>
      <dgm:spPr/>
      <dgm:t>
        <a:bodyPr/>
        <a:lstStyle/>
        <a:p>
          <a:endParaRPr lang="es-MX"/>
        </a:p>
      </dgm:t>
    </dgm:pt>
    <dgm:pt modelId="{1F1BBAF9-EFD7-4721-8224-2FDDD262DB52}" type="pres">
      <dgm:prSet presAssocID="{C5755674-A0B5-4E49-802F-6020BA5E4659}" presName="node" presStyleLbl="node1" presStyleIdx="1" presStyleCnt="3">
        <dgm:presLayoutVars>
          <dgm:bulletEnabled val="1"/>
        </dgm:presLayoutVars>
      </dgm:prSet>
      <dgm:spPr/>
      <dgm:t>
        <a:bodyPr/>
        <a:lstStyle/>
        <a:p>
          <a:endParaRPr lang="es-MX"/>
        </a:p>
      </dgm:t>
    </dgm:pt>
    <dgm:pt modelId="{DC421AB8-0ECC-40E5-A172-A931D12BDF1D}" type="pres">
      <dgm:prSet presAssocID="{24881D0C-3419-4E4B-A4A2-14AE22C9299B}" presName="parTrans" presStyleLbl="bgSibTrans2D1" presStyleIdx="2" presStyleCnt="3"/>
      <dgm:spPr/>
      <dgm:t>
        <a:bodyPr/>
        <a:lstStyle/>
        <a:p>
          <a:endParaRPr lang="es-MX"/>
        </a:p>
      </dgm:t>
    </dgm:pt>
    <dgm:pt modelId="{2AF2ACA5-82DB-48C6-8A6B-D05BF2A83051}" type="pres">
      <dgm:prSet presAssocID="{E4CD761E-9AC6-4A41-AC9C-EDD853B82551}" presName="node" presStyleLbl="node1" presStyleIdx="2" presStyleCnt="3">
        <dgm:presLayoutVars>
          <dgm:bulletEnabled val="1"/>
        </dgm:presLayoutVars>
      </dgm:prSet>
      <dgm:spPr/>
      <dgm:t>
        <a:bodyPr/>
        <a:lstStyle/>
        <a:p>
          <a:endParaRPr lang="es-MX"/>
        </a:p>
      </dgm:t>
    </dgm:pt>
  </dgm:ptLst>
  <dgm:cxnLst>
    <dgm:cxn modelId="{0A4FFF66-1E9A-4B56-93DE-4AD9F819C0B1}" srcId="{7373ACC5-D168-48F2-A00C-3C173D68FD7C}" destId="{F3D53BA2-57A7-4AE4-8D76-ADB1A17C1CFA}" srcOrd="0" destOrd="0" parTransId="{583A609A-98D4-4B92-AB5A-2671C7BCB23B}" sibTransId="{EA85792D-B030-4E58-9393-F4A221AFF858}"/>
    <dgm:cxn modelId="{AB07593A-91D4-4C7E-A510-F4A73D2B6E1A}" type="presOf" srcId="{C5755674-A0B5-4E49-802F-6020BA5E4659}" destId="{1F1BBAF9-EFD7-4721-8224-2FDDD262DB52}" srcOrd="0" destOrd="0" presId="urn:microsoft.com/office/officeart/2005/8/layout/radial4"/>
    <dgm:cxn modelId="{4DE47BFE-2E72-44C2-BC16-4460FDE77337}" type="presOf" srcId="{F3D53BA2-57A7-4AE4-8D76-ADB1A17C1CFA}" destId="{E7FE466D-E8FA-46D2-8B96-98F7B974AFAA}" srcOrd="0" destOrd="0" presId="urn:microsoft.com/office/officeart/2005/8/layout/radial4"/>
    <dgm:cxn modelId="{B16291A7-28C4-4BE2-A62F-CD05480155AC}" srcId="{7373ACC5-D168-48F2-A00C-3C173D68FD7C}" destId="{E4CD761E-9AC6-4A41-AC9C-EDD853B82551}" srcOrd="2" destOrd="0" parTransId="{24881D0C-3419-4E4B-A4A2-14AE22C9299B}" sibTransId="{91DF2E3F-FE8B-4797-A45D-4F29005A09A1}"/>
    <dgm:cxn modelId="{633D0690-88EC-4D4B-8B01-546F0913CB37}" srcId="{7373ACC5-D168-48F2-A00C-3C173D68FD7C}" destId="{C5755674-A0B5-4E49-802F-6020BA5E4659}" srcOrd="1" destOrd="0" parTransId="{79A8B370-B1D5-433B-BEBD-4B844A90F654}" sibTransId="{8E1AF393-92ED-4A72-9AD9-1B688243CEBB}"/>
    <dgm:cxn modelId="{A590E9C6-2858-49F9-90F6-BE8BCE4ADE87}" type="presOf" srcId="{3E6B0B7F-F7B1-41DC-892A-EA375DBEAAED}" destId="{489FE8E2-2030-48CC-8442-6D79B66FAC82}" srcOrd="0" destOrd="0" presId="urn:microsoft.com/office/officeart/2005/8/layout/radial4"/>
    <dgm:cxn modelId="{1DAF0047-6667-47F3-9DD8-FBA13ED6D1D2}" type="presOf" srcId="{E4CD761E-9AC6-4A41-AC9C-EDD853B82551}" destId="{2AF2ACA5-82DB-48C6-8A6B-D05BF2A83051}" srcOrd="0" destOrd="0" presId="urn:microsoft.com/office/officeart/2005/8/layout/radial4"/>
    <dgm:cxn modelId="{65C011E3-D650-49C7-BD0D-F190CD4A8EE2}" type="presOf" srcId="{583A609A-98D4-4B92-AB5A-2671C7BCB23B}" destId="{7E2B15E9-7346-43B3-9953-5C65C04EE8B0}" srcOrd="0" destOrd="0" presId="urn:microsoft.com/office/officeart/2005/8/layout/radial4"/>
    <dgm:cxn modelId="{EE8AB9F1-D656-4ADE-A8D8-59A001D5D2CA}" srcId="{3E6B0B7F-F7B1-41DC-892A-EA375DBEAAED}" destId="{7373ACC5-D168-48F2-A00C-3C173D68FD7C}" srcOrd="0" destOrd="0" parTransId="{58769C2E-AA4F-4D65-A07E-63BBE599CCF0}" sibTransId="{8357E5D6-40A2-4CBE-AD1F-DFBAA27D5C53}"/>
    <dgm:cxn modelId="{8C03752B-9D67-4EDF-A0AD-A22711B8929D}" type="presOf" srcId="{24881D0C-3419-4E4B-A4A2-14AE22C9299B}" destId="{DC421AB8-0ECC-40E5-A172-A931D12BDF1D}" srcOrd="0" destOrd="0" presId="urn:microsoft.com/office/officeart/2005/8/layout/radial4"/>
    <dgm:cxn modelId="{BF87A7EF-B33B-4112-927C-53F94C1B7E72}" type="presOf" srcId="{79A8B370-B1D5-433B-BEBD-4B844A90F654}" destId="{15B4A8D9-36A1-4C89-B198-18D2FAC9B471}" srcOrd="0" destOrd="0" presId="urn:microsoft.com/office/officeart/2005/8/layout/radial4"/>
    <dgm:cxn modelId="{A5627F65-C7DB-4058-AD30-896B53672B22}" type="presOf" srcId="{7373ACC5-D168-48F2-A00C-3C173D68FD7C}" destId="{4B58C99C-4EAE-48D7-8C83-ADCD21D0EC16}" srcOrd="0" destOrd="0" presId="urn:microsoft.com/office/officeart/2005/8/layout/radial4"/>
    <dgm:cxn modelId="{4DDCA2DC-0DF3-412B-BA7D-3BC51FB3A7D2}" type="presParOf" srcId="{489FE8E2-2030-48CC-8442-6D79B66FAC82}" destId="{4B58C99C-4EAE-48D7-8C83-ADCD21D0EC16}" srcOrd="0" destOrd="0" presId="urn:microsoft.com/office/officeart/2005/8/layout/radial4"/>
    <dgm:cxn modelId="{9465C028-82A9-474B-BD07-3CAD864DA480}" type="presParOf" srcId="{489FE8E2-2030-48CC-8442-6D79B66FAC82}" destId="{7E2B15E9-7346-43B3-9953-5C65C04EE8B0}" srcOrd="1" destOrd="0" presId="urn:microsoft.com/office/officeart/2005/8/layout/radial4"/>
    <dgm:cxn modelId="{B4A651C8-C603-4A93-B973-D6C532A01510}" type="presParOf" srcId="{489FE8E2-2030-48CC-8442-6D79B66FAC82}" destId="{E7FE466D-E8FA-46D2-8B96-98F7B974AFAA}" srcOrd="2" destOrd="0" presId="urn:microsoft.com/office/officeart/2005/8/layout/radial4"/>
    <dgm:cxn modelId="{9D4F0C72-3BC5-4E63-B786-A55A7280F91B}" type="presParOf" srcId="{489FE8E2-2030-48CC-8442-6D79B66FAC82}" destId="{15B4A8D9-36A1-4C89-B198-18D2FAC9B471}" srcOrd="3" destOrd="0" presId="urn:microsoft.com/office/officeart/2005/8/layout/radial4"/>
    <dgm:cxn modelId="{1868FCC6-C872-4F8A-A018-6ECB9A4F79C6}" type="presParOf" srcId="{489FE8E2-2030-48CC-8442-6D79B66FAC82}" destId="{1F1BBAF9-EFD7-4721-8224-2FDDD262DB52}" srcOrd="4" destOrd="0" presId="urn:microsoft.com/office/officeart/2005/8/layout/radial4"/>
    <dgm:cxn modelId="{217434A5-D5F8-4404-858A-02A3FDE74C9F}" type="presParOf" srcId="{489FE8E2-2030-48CC-8442-6D79B66FAC82}" destId="{DC421AB8-0ECC-40E5-A172-A931D12BDF1D}" srcOrd="5" destOrd="0" presId="urn:microsoft.com/office/officeart/2005/8/layout/radial4"/>
    <dgm:cxn modelId="{AD5DF658-85E3-48ED-9829-142393F440A6}" type="presParOf" srcId="{489FE8E2-2030-48CC-8442-6D79B66FAC82}" destId="{2AF2ACA5-82DB-48C6-8A6B-D05BF2A83051}"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9A8470-F8E0-45AB-8D3C-AFF4BD919D50}"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es-MX"/>
        </a:p>
      </dgm:t>
    </dgm:pt>
    <dgm:pt modelId="{CAF6F6B7-C028-46DF-8496-F9A520366452}">
      <dgm:prSet phldrT="[Texto]"/>
      <dgm:spPr/>
      <dgm:t>
        <a:bodyPr/>
        <a:lstStyle/>
        <a:p>
          <a:r>
            <a:rPr lang="es-MX" b="1" dirty="0" smtClean="0"/>
            <a:t>Imitación</a:t>
          </a:r>
          <a:r>
            <a:rPr lang="es-MX" dirty="0" smtClean="0"/>
            <a:t> </a:t>
          </a:r>
          <a:endParaRPr lang="es-MX" dirty="0"/>
        </a:p>
      </dgm:t>
    </dgm:pt>
    <dgm:pt modelId="{F0F7AF07-44FB-4FDB-B14C-FC25900941E6}" type="parTrans" cxnId="{0820F351-675C-4C04-9283-2540D1691006}">
      <dgm:prSet/>
      <dgm:spPr/>
      <dgm:t>
        <a:bodyPr/>
        <a:lstStyle/>
        <a:p>
          <a:endParaRPr lang="es-MX"/>
        </a:p>
      </dgm:t>
    </dgm:pt>
    <dgm:pt modelId="{7D24A320-F996-4502-B21C-0E88A0191A90}" type="sibTrans" cxnId="{0820F351-675C-4C04-9283-2540D1691006}">
      <dgm:prSet/>
      <dgm:spPr/>
      <dgm:t>
        <a:bodyPr/>
        <a:lstStyle/>
        <a:p>
          <a:endParaRPr lang="es-MX"/>
        </a:p>
      </dgm:t>
    </dgm:pt>
    <dgm:pt modelId="{613A222B-1102-4480-A67E-F1F2EE86FC2D}">
      <dgm:prSet phldrT="[Texto]"/>
      <dgm:spPr/>
      <dgm:t>
        <a:bodyPr/>
        <a:lstStyle/>
        <a:p>
          <a:r>
            <a:rPr lang="es-MX" dirty="0" smtClean="0"/>
            <a:t>A través de la cual imitamos lo que nos gusta o a quienes consideramos capaces.</a:t>
          </a:r>
          <a:endParaRPr lang="es-MX" dirty="0"/>
        </a:p>
      </dgm:t>
    </dgm:pt>
    <dgm:pt modelId="{31CB662A-605A-41F4-BED2-46F4EDD16C6E}" type="parTrans" cxnId="{EC7A5DDE-30A4-4B14-924E-3B352A7B9323}">
      <dgm:prSet/>
      <dgm:spPr/>
      <dgm:t>
        <a:bodyPr/>
        <a:lstStyle/>
        <a:p>
          <a:endParaRPr lang="es-MX"/>
        </a:p>
      </dgm:t>
    </dgm:pt>
    <dgm:pt modelId="{D594F386-EA06-4358-B6C7-D0ADBD463B9A}" type="sibTrans" cxnId="{EC7A5DDE-30A4-4B14-924E-3B352A7B9323}">
      <dgm:prSet/>
      <dgm:spPr/>
      <dgm:t>
        <a:bodyPr/>
        <a:lstStyle/>
        <a:p>
          <a:endParaRPr lang="es-MX"/>
        </a:p>
      </dgm:t>
    </dgm:pt>
    <dgm:pt modelId="{21414A9E-6AE7-4CE0-BD89-B748C20EE5B1}">
      <dgm:prSet phldrT="[Texto]"/>
      <dgm:spPr/>
      <dgm:t>
        <a:bodyPr/>
        <a:lstStyle/>
        <a:p>
          <a:r>
            <a:rPr lang="es-MX" b="1" dirty="0" smtClean="0"/>
            <a:t>Aprendizaje formal</a:t>
          </a:r>
          <a:endParaRPr lang="es-MX" dirty="0"/>
        </a:p>
      </dgm:t>
    </dgm:pt>
    <dgm:pt modelId="{B4224D19-F055-44F6-97BB-164CBFFCE7E0}" type="parTrans" cxnId="{F8123715-9BAE-48D6-BC65-BA0BE98DF622}">
      <dgm:prSet/>
      <dgm:spPr/>
      <dgm:t>
        <a:bodyPr/>
        <a:lstStyle/>
        <a:p>
          <a:endParaRPr lang="es-MX"/>
        </a:p>
      </dgm:t>
    </dgm:pt>
    <dgm:pt modelId="{1E22230A-C87B-4D9D-BEDC-8FCA3C66C660}" type="sibTrans" cxnId="{F8123715-9BAE-48D6-BC65-BA0BE98DF622}">
      <dgm:prSet/>
      <dgm:spPr/>
      <dgm:t>
        <a:bodyPr/>
        <a:lstStyle/>
        <a:p>
          <a:endParaRPr lang="es-MX"/>
        </a:p>
      </dgm:t>
    </dgm:pt>
    <dgm:pt modelId="{95B2AF4B-1A6A-4C0A-B13C-15E4487A6E9F}">
      <dgm:prSet phldrT="[Texto]"/>
      <dgm:spPr/>
      <dgm:t>
        <a:bodyPr/>
        <a:lstStyle/>
        <a:p>
          <a:r>
            <a:rPr lang="es-MX" dirty="0" smtClean="0"/>
            <a:t>Se aprende a partir de un sistema expresamente diseñado para tal fin, la escuela es la institución por excelencia.</a:t>
          </a:r>
          <a:endParaRPr lang="es-MX" dirty="0"/>
        </a:p>
      </dgm:t>
    </dgm:pt>
    <dgm:pt modelId="{76C9EFE2-4B08-4665-B673-FF9874046847}" type="parTrans" cxnId="{F93FC2C4-C6A9-4DAC-AE44-8C0993F6AA75}">
      <dgm:prSet/>
      <dgm:spPr/>
      <dgm:t>
        <a:bodyPr/>
        <a:lstStyle/>
        <a:p>
          <a:endParaRPr lang="es-MX"/>
        </a:p>
      </dgm:t>
    </dgm:pt>
    <dgm:pt modelId="{2C101F39-CE21-43F9-ABBA-89F7AEA42568}" type="sibTrans" cxnId="{F93FC2C4-C6A9-4DAC-AE44-8C0993F6AA75}">
      <dgm:prSet/>
      <dgm:spPr/>
      <dgm:t>
        <a:bodyPr/>
        <a:lstStyle/>
        <a:p>
          <a:endParaRPr lang="es-MX"/>
        </a:p>
      </dgm:t>
    </dgm:pt>
    <dgm:pt modelId="{7FB57CEE-17DE-4774-8414-3C92A81E4F79}">
      <dgm:prSet phldrT="[Texto]"/>
      <dgm:spPr/>
      <dgm:t>
        <a:bodyPr/>
        <a:lstStyle/>
        <a:p>
          <a:r>
            <a:rPr lang="es-MX" b="1" dirty="0" smtClean="0"/>
            <a:t>Experimentación</a:t>
          </a:r>
          <a:endParaRPr lang="es-MX" dirty="0"/>
        </a:p>
      </dgm:t>
    </dgm:pt>
    <dgm:pt modelId="{8245A7EE-E973-47F5-A90D-607053B2C45A}" type="parTrans" cxnId="{48828C4A-ED7B-41AC-BCB7-CAEEBD57E1B0}">
      <dgm:prSet/>
      <dgm:spPr/>
      <dgm:t>
        <a:bodyPr/>
        <a:lstStyle/>
        <a:p>
          <a:endParaRPr lang="es-MX"/>
        </a:p>
      </dgm:t>
    </dgm:pt>
    <dgm:pt modelId="{0E9C215F-DF0D-4622-ABEC-4942FADBEA05}" type="sibTrans" cxnId="{48828C4A-ED7B-41AC-BCB7-CAEEBD57E1B0}">
      <dgm:prSet/>
      <dgm:spPr/>
      <dgm:t>
        <a:bodyPr/>
        <a:lstStyle/>
        <a:p>
          <a:endParaRPr lang="es-MX"/>
        </a:p>
      </dgm:t>
    </dgm:pt>
    <dgm:pt modelId="{3FE36857-0AF0-4BBC-903A-40D262C63392}">
      <dgm:prSet phldrT="[Texto]"/>
      <dgm:spPr/>
      <dgm:t>
        <a:bodyPr/>
        <a:lstStyle/>
        <a:p>
          <a:r>
            <a:rPr lang="es-MX" dirty="0" smtClean="0"/>
            <a:t>Ejercitación práctica en la que el ensayo y error permiten ir secuencialmente aproximándose a un nuevo aprendizaje. </a:t>
          </a:r>
          <a:endParaRPr lang="es-MX" dirty="0"/>
        </a:p>
      </dgm:t>
    </dgm:pt>
    <dgm:pt modelId="{BC37298B-713E-4126-BFA5-FB8447C5D259}" type="parTrans" cxnId="{B5A556B5-CABE-4562-A4C9-9E77535E0EC0}">
      <dgm:prSet/>
      <dgm:spPr/>
      <dgm:t>
        <a:bodyPr/>
        <a:lstStyle/>
        <a:p>
          <a:endParaRPr lang="es-MX"/>
        </a:p>
      </dgm:t>
    </dgm:pt>
    <dgm:pt modelId="{03CE1A7C-9F0B-4BB5-863E-A30343E7EC8B}" type="sibTrans" cxnId="{B5A556B5-CABE-4562-A4C9-9E77535E0EC0}">
      <dgm:prSet/>
      <dgm:spPr/>
      <dgm:t>
        <a:bodyPr/>
        <a:lstStyle/>
        <a:p>
          <a:endParaRPr lang="es-MX"/>
        </a:p>
      </dgm:t>
    </dgm:pt>
    <dgm:pt modelId="{D3792797-4615-46CD-9D18-4DA495A1F326}" type="pres">
      <dgm:prSet presAssocID="{699A8470-F8E0-45AB-8D3C-AFF4BD919D50}" presName="Name0" presStyleCnt="0">
        <dgm:presLayoutVars>
          <dgm:dir/>
          <dgm:animLvl val="lvl"/>
          <dgm:resizeHandles val="exact"/>
        </dgm:presLayoutVars>
      </dgm:prSet>
      <dgm:spPr/>
      <dgm:t>
        <a:bodyPr/>
        <a:lstStyle/>
        <a:p>
          <a:endParaRPr lang="es-MX"/>
        </a:p>
      </dgm:t>
    </dgm:pt>
    <dgm:pt modelId="{8DCA7B3F-38CA-45BA-A789-6D3C672741B2}" type="pres">
      <dgm:prSet presAssocID="{CAF6F6B7-C028-46DF-8496-F9A520366452}" presName="composite" presStyleCnt="0"/>
      <dgm:spPr/>
    </dgm:pt>
    <dgm:pt modelId="{F79D4793-A6A4-470F-9B9E-07ABE2808B64}" type="pres">
      <dgm:prSet presAssocID="{CAF6F6B7-C028-46DF-8496-F9A520366452}" presName="parTx" presStyleLbl="alignNode1" presStyleIdx="0" presStyleCnt="3">
        <dgm:presLayoutVars>
          <dgm:chMax val="0"/>
          <dgm:chPref val="0"/>
          <dgm:bulletEnabled val="1"/>
        </dgm:presLayoutVars>
      </dgm:prSet>
      <dgm:spPr/>
      <dgm:t>
        <a:bodyPr/>
        <a:lstStyle/>
        <a:p>
          <a:endParaRPr lang="es-MX"/>
        </a:p>
      </dgm:t>
    </dgm:pt>
    <dgm:pt modelId="{678AEB3F-70A9-4701-B56B-7E9CA58B2587}" type="pres">
      <dgm:prSet presAssocID="{CAF6F6B7-C028-46DF-8496-F9A520366452}" presName="desTx" presStyleLbl="alignAccFollowNode1" presStyleIdx="0" presStyleCnt="3">
        <dgm:presLayoutVars>
          <dgm:bulletEnabled val="1"/>
        </dgm:presLayoutVars>
      </dgm:prSet>
      <dgm:spPr/>
      <dgm:t>
        <a:bodyPr/>
        <a:lstStyle/>
        <a:p>
          <a:endParaRPr lang="es-MX"/>
        </a:p>
      </dgm:t>
    </dgm:pt>
    <dgm:pt modelId="{C0618602-7029-4997-880D-A4A56D514E2A}" type="pres">
      <dgm:prSet presAssocID="{7D24A320-F996-4502-B21C-0E88A0191A90}" presName="space" presStyleCnt="0"/>
      <dgm:spPr/>
    </dgm:pt>
    <dgm:pt modelId="{97C08653-8912-4A91-B98D-769420330AB6}" type="pres">
      <dgm:prSet presAssocID="{21414A9E-6AE7-4CE0-BD89-B748C20EE5B1}" presName="composite" presStyleCnt="0"/>
      <dgm:spPr/>
    </dgm:pt>
    <dgm:pt modelId="{267CF5C8-A04A-4B88-B983-FBBD5B27C8BF}" type="pres">
      <dgm:prSet presAssocID="{21414A9E-6AE7-4CE0-BD89-B748C20EE5B1}" presName="parTx" presStyleLbl="alignNode1" presStyleIdx="1" presStyleCnt="3">
        <dgm:presLayoutVars>
          <dgm:chMax val="0"/>
          <dgm:chPref val="0"/>
          <dgm:bulletEnabled val="1"/>
        </dgm:presLayoutVars>
      </dgm:prSet>
      <dgm:spPr/>
      <dgm:t>
        <a:bodyPr/>
        <a:lstStyle/>
        <a:p>
          <a:endParaRPr lang="es-MX"/>
        </a:p>
      </dgm:t>
    </dgm:pt>
    <dgm:pt modelId="{C3AD5285-5F74-4630-A867-FDF07EF4C96E}" type="pres">
      <dgm:prSet presAssocID="{21414A9E-6AE7-4CE0-BD89-B748C20EE5B1}" presName="desTx" presStyleLbl="alignAccFollowNode1" presStyleIdx="1" presStyleCnt="3">
        <dgm:presLayoutVars>
          <dgm:bulletEnabled val="1"/>
        </dgm:presLayoutVars>
      </dgm:prSet>
      <dgm:spPr/>
      <dgm:t>
        <a:bodyPr/>
        <a:lstStyle/>
        <a:p>
          <a:endParaRPr lang="es-MX"/>
        </a:p>
      </dgm:t>
    </dgm:pt>
    <dgm:pt modelId="{158D6D62-7A8C-4B44-9E02-3B2DBBA6074F}" type="pres">
      <dgm:prSet presAssocID="{1E22230A-C87B-4D9D-BEDC-8FCA3C66C660}" presName="space" presStyleCnt="0"/>
      <dgm:spPr/>
    </dgm:pt>
    <dgm:pt modelId="{D82A348E-BD48-47DB-A357-9920385D8AB3}" type="pres">
      <dgm:prSet presAssocID="{7FB57CEE-17DE-4774-8414-3C92A81E4F79}" presName="composite" presStyleCnt="0"/>
      <dgm:spPr/>
    </dgm:pt>
    <dgm:pt modelId="{733C414C-CFCD-4879-B7D4-583D08474FB6}" type="pres">
      <dgm:prSet presAssocID="{7FB57CEE-17DE-4774-8414-3C92A81E4F79}" presName="parTx" presStyleLbl="alignNode1" presStyleIdx="2" presStyleCnt="3">
        <dgm:presLayoutVars>
          <dgm:chMax val="0"/>
          <dgm:chPref val="0"/>
          <dgm:bulletEnabled val="1"/>
        </dgm:presLayoutVars>
      </dgm:prSet>
      <dgm:spPr/>
      <dgm:t>
        <a:bodyPr/>
        <a:lstStyle/>
        <a:p>
          <a:endParaRPr lang="es-MX"/>
        </a:p>
      </dgm:t>
    </dgm:pt>
    <dgm:pt modelId="{F63BAEB0-DF29-4FDA-9718-10AABC64AAD9}" type="pres">
      <dgm:prSet presAssocID="{7FB57CEE-17DE-4774-8414-3C92A81E4F79}" presName="desTx" presStyleLbl="alignAccFollowNode1" presStyleIdx="2" presStyleCnt="3">
        <dgm:presLayoutVars>
          <dgm:bulletEnabled val="1"/>
        </dgm:presLayoutVars>
      </dgm:prSet>
      <dgm:spPr/>
      <dgm:t>
        <a:bodyPr/>
        <a:lstStyle/>
        <a:p>
          <a:endParaRPr lang="es-MX"/>
        </a:p>
      </dgm:t>
    </dgm:pt>
  </dgm:ptLst>
  <dgm:cxnLst>
    <dgm:cxn modelId="{535A1150-EE8A-498F-9BFD-385C466B625D}" type="presOf" srcId="{3FE36857-0AF0-4BBC-903A-40D262C63392}" destId="{F63BAEB0-DF29-4FDA-9718-10AABC64AAD9}" srcOrd="0" destOrd="0" presId="urn:microsoft.com/office/officeart/2005/8/layout/hList1"/>
    <dgm:cxn modelId="{0820F351-675C-4C04-9283-2540D1691006}" srcId="{699A8470-F8E0-45AB-8D3C-AFF4BD919D50}" destId="{CAF6F6B7-C028-46DF-8496-F9A520366452}" srcOrd="0" destOrd="0" parTransId="{F0F7AF07-44FB-4FDB-B14C-FC25900941E6}" sibTransId="{7D24A320-F996-4502-B21C-0E88A0191A90}"/>
    <dgm:cxn modelId="{F93FC2C4-C6A9-4DAC-AE44-8C0993F6AA75}" srcId="{21414A9E-6AE7-4CE0-BD89-B748C20EE5B1}" destId="{95B2AF4B-1A6A-4C0A-B13C-15E4487A6E9F}" srcOrd="0" destOrd="0" parTransId="{76C9EFE2-4B08-4665-B673-FF9874046847}" sibTransId="{2C101F39-CE21-43F9-ABBA-89F7AEA42568}"/>
    <dgm:cxn modelId="{6BCFD098-C000-4268-9738-1FDB655B2F60}" type="presOf" srcId="{699A8470-F8E0-45AB-8D3C-AFF4BD919D50}" destId="{D3792797-4615-46CD-9D18-4DA495A1F326}" srcOrd="0" destOrd="0" presId="urn:microsoft.com/office/officeart/2005/8/layout/hList1"/>
    <dgm:cxn modelId="{CF9BC79C-105A-428C-8959-966AE586A7F1}" type="presOf" srcId="{95B2AF4B-1A6A-4C0A-B13C-15E4487A6E9F}" destId="{C3AD5285-5F74-4630-A867-FDF07EF4C96E}" srcOrd="0" destOrd="0" presId="urn:microsoft.com/office/officeart/2005/8/layout/hList1"/>
    <dgm:cxn modelId="{EC7A5DDE-30A4-4B14-924E-3B352A7B9323}" srcId="{CAF6F6B7-C028-46DF-8496-F9A520366452}" destId="{613A222B-1102-4480-A67E-F1F2EE86FC2D}" srcOrd="0" destOrd="0" parTransId="{31CB662A-605A-41F4-BED2-46F4EDD16C6E}" sibTransId="{D594F386-EA06-4358-B6C7-D0ADBD463B9A}"/>
    <dgm:cxn modelId="{01349A79-4B69-46B0-8039-87EF798C6FB6}" type="presOf" srcId="{7FB57CEE-17DE-4774-8414-3C92A81E4F79}" destId="{733C414C-CFCD-4879-B7D4-583D08474FB6}" srcOrd="0" destOrd="0" presId="urn:microsoft.com/office/officeart/2005/8/layout/hList1"/>
    <dgm:cxn modelId="{1075054A-0DF1-4B7F-AE55-D000DE9A659D}" type="presOf" srcId="{613A222B-1102-4480-A67E-F1F2EE86FC2D}" destId="{678AEB3F-70A9-4701-B56B-7E9CA58B2587}" srcOrd="0" destOrd="0" presId="urn:microsoft.com/office/officeart/2005/8/layout/hList1"/>
    <dgm:cxn modelId="{F8123715-9BAE-48D6-BC65-BA0BE98DF622}" srcId="{699A8470-F8E0-45AB-8D3C-AFF4BD919D50}" destId="{21414A9E-6AE7-4CE0-BD89-B748C20EE5B1}" srcOrd="1" destOrd="0" parTransId="{B4224D19-F055-44F6-97BB-164CBFFCE7E0}" sibTransId="{1E22230A-C87B-4D9D-BEDC-8FCA3C66C660}"/>
    <dgm:cxn modelId="{A1242179-2D65-4B25-9403-A38621EC7279}" type="presOf" srcId="{CAF6F6B7-C028-46DF-8496-F9A520366452}" destId="{F79D4793-A6A4-470F-9B9E-07ABE2808B64}" srcOrd="0" destOrd="0" presId="urn:microsoft.com/office/officeart/2005/8/layout/hList1"/>
    <dgm:cxn modelId="{31D799AF-D7F5-46A2-97BB-F1D25AC396C6}" type="presOf" srcId="{21414A9E-6AE7-4CE0-BD89-B748C20EE5B1}" destId="{267CF5C8-A04A-4B88-B983-FBBD5B27C8BF}" srcOrd="0" destOrd="0" presId="urn:microsoft.com/office/officeart/2005/8/layout/hList1"/>
    <dgm:cxn modelId="{B5A556B5-CABE-4562-A4C9-9E77535E0EC0}" srcId="{7FB57CEE-17DE-4774-8414-3C92A81E4F79}" destId="{3FE36857-0AF0-4BBC-903A-40D262C63392}" srcOrd="0" destOrd="0" parTransId="{BC37298B-713E-4126-BFA5-FB8447C5D259}" sibTransId="{03CE1A7C-9F0B-4BB5-863E-A30343E7EC8B}"/>
    <dgm:cxn modelId="{48828C4A-ED7B-41AC-BCB7-CAEEBD57E1B0}" srcId="{699A8470-F8E0-45AB-8D3C-AFF4BD919D50}" destId="{7FB57CEE-17DE-4774-8414-3C92A81E4F79}" srcOrd="2" destOrd="0" parTransId="{8245A7EE-E973-47F5-A90D-607053B2C45A}" sibTransId="{0E9C215F-DF0D-4622-ABEC-4942FADBEA05}"/>
    <dgm:cxn modelId="{B2296623-B042-407C-90FD-D3450CE4EF92}" type="presParOf" srcId="{D3792797-4615-46CD-9D18-4DA495A1F326}" destId="{8DCA7B3F-38CA-45BA-A789-6D3C672741B2}" srcOrd="0" destOrd="0" presId="urn:microsoft.com/office/officeart/2005/8/layout/hList1"/>
    <dgm:cxn modelId="{F764938E-B9A4-46B4-98E3-11F65154A334}" type="presParOf" srcId="{8DCA7B3F-38CA-45BA-A789-6D3C672741B2}" destId="{F79D4793-A6A4-470F-9B9E-07ABE2808B64}" srcOrd="0" destOrd="0" presId="urn:microsoft.com/office/officeart/2005/8/layout/hList1"/>
    <dgm:cxn modelId="{75187B9E-8F23-43FA-A5AE-6641774A6917}" type="presParOf" srcId="{8DCA7B3F-38CA-45BA-A789-6D3C672741B2}" destId="{678AEB3F-70A9-4701-B56B-7E9CA58B2587}" srcOrd="1" destOrd="0" presId="urn:microsoft.com/office/officeart/2005/8/layout/hList1"/>
    <dgm:cxn modelId="{3C6A9D49-BA07-4DB6-9C59-7645B0DD3180}" type="presParOf" srcId="{D3792797-4615-46CD-9D18-4DA495A1F326}" destId="{C0618602-7029-4997-880D-A4A56D514E2A}" srcOrd="1" destOrd="0" presId="urn:microsoft.com/office/officeart/2005/8/layout/hList1"/>
    <dgm:cxn modelId="{9E71B100-D243-4557-954A-C0116272B6A0}" type="presParOf" srcId="{D3792797-4615-46CD-9D18-4DA495A1F326}" destId="{97C08653-8912-4A91-B98D-769420330AB6}" srcOrd="2" destOrd="0" presId="urn:microsoft.com/office/officeart/2005/8/layout/hList1"/>
    <dgm:cxn modelId="{F9178121-3838-4740-828F-09F5AAE57CA7}" type="presParOf" srcId="{97C08653-8912-4A91-B98D-769420330AB6}" destId="{267CF5C8-A04A-4B88-B983-FBBD5B27C8BF}" srcOrd="0" destOrd="0" presId="urn:microsoft.com/office/officeart/2005/8/layout/hList1"/>
    <dgm:cxn modelId="{FB4C03C3-C2A2-40DE-A023-6FF3C36D995F}" type="presParOf" srcId="{97C08653-8912-4A91-B98D-769420330AB6}" destId="{C3AD5285-5F74-4630-A867-FDF07EF4C96E}" srcOrd="1" destOrd="0" presId="urn:microsoft.com/office/officeart/2005/8/layout/hList1"/>
    <dgm:cxn modelId="{CEAF6313-F827-456D-8535-B607B6047014}" type="presParOf" srcId="{D3792797-4615-46CD-9D18-4DA495A1F326}" destId="{158D6D62-7A8C-4B44-9E02-3B2DBBA6074F}" srcOrd="3" destOrd="0" presId="urn:microsoft.com/office/officeart/2005/8/layout/hList1"/>
    <dgm:cxn modelId="{1B2D3281-8CA1-4A50-9921-809260A4F1E9}" type="presParOf" srcId="{D3792797-4615-46CD-9D18-4DA495A1F326}" destId="{D82A348E-BD48-47DB-A357-9920385D8AB3}" srcOrd="4" destOrd="0" presId="urn:microsoft.com/office/officeart/2005/8/layout/hList1"/>
    <dgm:cxn modelId="{72B94E73-071D-4BE7-8B74-5028F3196150}" type="presParOf" srcId="{D82A348E-BD48-47DB-A357-9920385D8AB3}" destId="{733C414C-CFCD-4879-B7D4-583D08474FB6}" srcOrd="0" destOrd="0" presId="urn:microsoft.com/office/officeart/2005/8/layout/hList1"/>
    <dgm:cxn modelId="{89228BE2-6033-4CBD-8AAF-152B2EEE23E6}" type="presParOf" srcId="{D82A348E-BD48-47DB-A357-9920385D8AB3}" destId="{F63BAEB0-DF29-4FDA-9718-10AABC64AAD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4028440" cy="350520"/>
          </a:xfrm>
          <a:prstGeom prst="rect">
            <a:avLst/>
          </a:prstGeom>
        </p:spPr>
        <p:txBody>
          <a:bodyPr vert="horz" lIns="93177" tIns="46589" rIns="93177" bIns="46589" rtlCol="0"/>
          <a:lstStyle>
            <a:lvl1pPr algn="l">
              <a:defRPr sz="1200"/>
            </a:lvl1pPr>
          </a:lstStyle>
          <a:p>
            <a:endParaRPr lang="es-MX"/>
          </a:p>
        </p:txBody>
      </p:sp>
      <p:sp>
        <p:nvSpPr>
          <p:cNvPr id="3" name="2 Marcador de fecha"/>
          <p:cNvSpPr>
            <a:spLocks noGrp="1"/>
          </p:cNvSpPr>
          <p:nvPr>
            <p:ph type="dt" idx="1"/>
          </p:nvPr>
        </p:nvSpPr>
        <p:spPr>
          <a:xfrm>
            <a:off x="5265809" y="0"/>
            <a:ext cx="4028440" cy="350520"/>
          </a:xfrm>
          <a:prstGeom prst="rect">
            <a:avLst/>
          </a:prstGeom>
        </p:spPr>
        <p:txBody>
          <a:bodyPr vert="horz" lIns="93177" tIns="46589" rIns="93177" bIns="46589" rtlCol="0"/>
          <a:lstStyle>
            <a:lvl1pPr algn="r">
              <a:defRPr sz="1200"/>
            </a:lvl1pPr>
          </a:lstStyle>
          <a:p>
            <a:fld id="{D5358C2E-B44D-416C-85D7-FBBCECDFADC9}" type="datetimeFigureOut">
              <a:rPr lang="es-MX" smtClean="0"/>
              <a:pPr/>
              <a:t>14/09/2011</a:t>
            </a:fld>
            <a:endParaRPr lang="es-MX"/>
          </a:p>
        </p:txBody>
      </p:sp>
      <p:sp>
        <p:nvSpPr>
          <p:cNvPr id="4" name="3 Marcador de imagen de diapositiva"/>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3177" tIns="46589" rIns="93177" bIns="46589" rtlCol="0" anchor="ctr"/>
          <a:lstStyle/>
          <a:p>
            <a:endParaRPr lang="es-MX"/>
          </a:p>
        </p:txBody>
      </p:sp>
      <p:sp>
        <p:nvSpPr>
          <p:cNvPr id="5" name="4 Marcador de notas"/>
          <p:cNvSpPr>
            <a:spLocks noGrp="1"/>
          </p:cNvSpPr>
          <p:nvPr>
            <p:ph type="body" sz="quarter" idx="3"/>
          </p:nvPr>
        </p:nvSpPr>
        <p:spPr>
          <a:xfrm>
            <a:off x="929640" y="3329940"/>
            <a:ext cx="7437120" cy="3154680"/>
          </a:xfrm>
          <a:prstGeom prst="rect">
            <a:avLst/>
          </a:prstGeom>
        </p:spPr>
        <p:txBody>
          <a:bodyPr vert="horz" lIns="93177" tIns="46589" rIns="93177" bIns="46589"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6" name="5 Marcador de pie de página"/>
          <p:cNvSpPr>
            <a:spLocks noGrp="1"/>
          </p:cNvSpPr>
          <p:nvPr>
            <p:ph type="ftr" sz="quarter" idx="4"/>
          </p:nvPr>
        </p:nvSpPr>
        <p:spPr>
          <a:xfrm>
            <a:off x="0" y="6658664"/>
            <a:ext cx="4028440" cy="350520"/>
          </a:xfrm>
          <a:prstGeom prst="rect">
            <a:avLst/>
          </a:prstGeom>
        </p:spPr>
        <p:txBody>
          <a:bodyPr vert="horz" lIns="93177" tIns="46589" rIns="93177" bIns="46589"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5265809" y="6658664"/>
            <a:ext cx="4028440" cy="350520"/>
          </a:xfrm>
          <a:prstGeom prst="rect">
            <a:avLst/>
          </a:prstGeom>
        </p:spPr>
        <p:txBody>
          <a:bodyPr vert="horz" lIns="93177" tIns="46589" rIns="93177" bIns="46589" rtlCol="0" anchor="b"/>
          <a:lstStyle>
            <a:lvl1pPr algn="r">
              <a:defRPr sz="1200"/>
            </a:lvl1pPr>
          </a:lstStyle>
          <a:p>
            <a:fld id="{A05CBE47-8C6B-4602-80A9-289847F4AEB8}" type="slidenum">
              <a:rPr lang="es-MX" smtClean="0"/>
              <a:pPr/>
              <a:t>‹Nº›</a:t>
            </a:fld>
            <a:endParaRPr lang="es-MX"/>
          </a:p>
        </p:txBody>
      </p:sp>
    </p:spTree>
    <p:extLst>
      <p:ext uri="{BB962C8B-B14F-4D97-AF65-F5344CB8AC3E}">
        <p14:creationId xmlns:p14="http://schemas.microsoft.com/office/powerpoint/2010/main" val="2903465396"/>
      </p:ext>
    </p:extLst>
  </p:cSld>
  <p:clrMap bg1="lt1" tx1="dk1" bg2="lt2" tx2="dk2" accent1="accent1" accent2="accent2" accent3="accent3" accent4="accent4" accent5="accent5" accent6="accent6" hlink="hlink" folHlink="folHlink"/>
  <p:notesStyle>
    <a:lvl1pPr marL="180975" indent="-180975" algn="l" defTabSz="914400" rtl="0" eaLnBrk="1" latinLnBrk="0" hangingPunct="1">
      <a:buFont typeface="Arial" pitchFamily="34" charset="0"/>
      <a:buChar char="•"/>
      <a:defRPr sz="900" kern="1200">
        <a:solidFill>
          <a:schemeClr val="tx1"/>
        </a:solidFill>
        <a:latin typeface="+mn-lt"/>
        <a:ea typeface="+mn-ea"/>
        <a:cs typeface="+mn-cs"/>
      </a:defRPr>
    </a:lvl1pPr>
    <a:lvl2pPr marL="630238" indent="-173038" algn="l" defTabSz="914400" rtl="0" eaLnBrk="1" latinLnBrk="0" hangingPunct="1">
      <a:buFont typeface="Arial" pitchFamily="34" charset="0"/>
      <a:buChar char="•"/>
      <a:defRPr sz="900" kern="1200">
        <a:solidFill>
          <a:schemeClr val="tx1"/>
        </a:solidFill>
        <a:latin typeface="+mn-lt"/>
        <a:ea typeface="+mn-ea"/>
        <a:cs typeface="+mn-cs"/>
      </a:defRPr>
    </a:lvl2pPr>
    <a:lvl3pPr marL="1077913" indent="-163513" algn="l" defTabSz="914400" rtl="0" eaLnBrk="1" latinLnBrk="0" hangingPunct="1">
      <a:buFont typeface="Arial" pitchFamily="34" charset="0"/>
      <a:buChar char="•"/>
      <a:defRPr sz="900" kern="1200">
        <a:solidFill>
          <a:schemeClr val="tx1"/>
        </a:solidFill>
        <a:latin typeface="+mn-lt"/>
        <a:ea typeface="+mn-ea"/>
        <a:cs typeface="+mn-cs"/>
      </a:defRPr>
    </a:lvl3pPr>
    <a:lvl4pPr marL="1527175" indent="-155575" algn="l" defTabSz="914400" rtl="0" eaLnBrk="1" latinLnBrk="0" hangingPunct="1">
      <a:buFont typeface="Arial" pitchFamily="34" charset="0"/>
      <a:buChar char="•"/>
      <a:defRPr sz="900" kern="1200">
        <a:solidFill>
          <a:schemeClr val="tx1"/>
        </a:solidFill>
        <a:latin typeface="+mn-lt"/>
        <a:ea typeface="+mn-ea"/>
        <a:cs typeface="+mn-cs"/>
      </a:defRPr>
    </a:lvl4pPr>
    <a:lvl5pPr marL="1974850" indent="-146050" algn="l" defTabSz="914400" rtl="0" eaLnBrk="1" latinLnBrk="0" hangingPunct="1">
      <a:buFont typeface="Arial" pitchFamily="34" charset="0"/>
      <a:buChar char="•"/>
      <a:defRPr sz="9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a:t>
            </a:fld>
            <a:endParaRPr lang="es-MX"/>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b="1" kern="1200" dirty="0" smtClean="0">
                <a:solidFill>
                  <a:schemeClr val="tx1"/>
                </a:solidFill>
                <a:latin typeface="+mn-lt"/>
                <a:ea typeface="+mn-ea"/>
                <a:cs typeface="+mn-cs"/>
              </a:rPr>
              <a:t>Especialidad técnica</a:t>
            </a:r>
            <a:r>
              <a:rPr lang="es-MX" sz="900" kern="1200" dirty="0" smtClean="0">
                <a:solidFill>
                  <a:schemeClr val="tx1"/>
                </a:solidFill>
                <a:latin typeface="+mn-lt"/>
                <a:ea typeface="+mn-ea"/>
                <a:cs typeface="+mn-cs"/>
              </a:rPr>
              <a:t>: Nuestras competencias técnicas son un pilar fundamental del desempeño profesional. Sin embargo, los permanentes cambios a los que está sometido el medio laboral, las innovaciones tecnológicas, el crecimiento de los mercados y el desarrollo creciente del conocimiento, nos obliga a mantenernos en una constante renovación y acrecentamiento de nuestras competencias, a través del aprendizaje continuo. Por ejemplo: Ya nadie puede egresar de la educación formal creyendo que lo que sabe le servirá para toda la vida.</a:t>
            </a:r>
          </a:p>
          <a:p>
            <a:pPr lvl="0">
              <a:buNone/>
            </a:pPr>
            <a:endParaRPr lang="es-MX" sz="900" b="1" dirty="0" smtClean="0"/>
          </a:p>
          <a:p>
            <a:pPr lvl="0"/>
            <a:r>
              <a:rPr lang="es-MX" sz="900" b="1" dirty="0" smtClean="0"/>
              <a:t>Autoconocimiento</a:t>
            </a:r>
            <a:r>
              <a:rPr lang="es-MX" sz="900" dirty="0" smtClean="0"/>
              <a:t>: Las capacidades o virtudes que tenemos no están determinadas sólo por lo que cada cual cree de sí mismo, sino también por lo que otros ven en nosotros. Entonces el autoconocimiento es un proceso que se basa en la interacción. El espejo que los otros sostienen ante uno, en el que nos muestran cómo han sido recibidas nuestras acciones, proporciona información que corrige y complementa nuestra autoimagen. </a:t>
            </a:r>
          </a:p>
          <a:p>
            <a:pPr lvl="0"/>
            <a:r>
              <a:rPr lang="es-MX" sz="900" b="1" dirty="0" smtClean="0"/>
              <a:t>Competencias genéricas</a:t>
            </a:r>
            <a:r>
              <a:rPr lang="es-MX" sz="900" dirty="0" smtClean="0"/>
              <a:t>: Aquí se encuentran todas aquellas capacidades “blandas” o intangibles orientadas a interactuar en la sociedad. Interesa, por ejemplo, qué habilidades tengo y cuánto puedo acrecentarlas en el ámbito de la resolución de problemas, la comunicación efectiva, el trabajo en equipo, la capacidad para negociar, para emprender, para ser flexible, entre otros. También interesa qué conductas tengo en el ámbito de la orientación a resultados, tomar iniciativas, etc. Estas competencias genéricas o conductuales se desarrollan a lo largo de la vida, y requieren de un proceso continuo de aprendizaje para participar del mundo laboral, según los objetivos personales que nos fijemos.</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11</a:t>
            </a:fld>
            <a:endParaRPr 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Comentar a los participantes que ellos serán reclutadores de una empresa de selección de personal y que un cliente les ha solicitado la búsqueda de técnicos para distintos cargos. Ellos deberán definir las características de los candidatos.</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Formar equipos de no más de seis participantes.</a:t>
            </a:r>
          </a:p>
          <a:p>
            <a:pPr>
              <a:buNone/>
            </a:pPr>
            <a:r>
              <a:rPr lang="es-MX" sz="900" kern="1200" dirty="0" smtClean="0">
                <a:solidFill>
                  <a:schemeClr val="tx1"/>
                </a:solidFill>
                <a:latin typeface="+mn-lt"/>
                <a:ea typeface="+mn-ea"/>
                <a:cs typeface="+mn-cs"/>
              </a:rPr>
              <a:t> </a:t>
            </a:r>
          </a:p>
          <a:p>
            <a:pPr lvl="0"/>
            <a:r>
              <a:rPr lang="es-MX" sz="900" kern="1200" dirty="0" smtClean="0">
                <a:solidFill>
                  <a:schemeClr val="tx1"/>
                </a:solidFill>
                <a:latin typeface="+mn-lt"/>
                <a:ea typeface="+mn-ea"/>
                <a:cs typeface="+mn-cs"/>
              </a:rPr>
              <a:t>Entregue a cada grupo la descripción del trabajo de un técnico.</a:t>
            </a:r>
            <a:r>
              <a:rPr lang="es-MX" sz="900" kern="1200" baseline="0" dirty="0" smtClean="0">
                <a:solidFill>
                  <a:schemeClr val="tx1"/>
                </a:solidFill>
                <a:latin typeface="+mn-lt"/>
                <a:ea typeface="+mn-ea"/>
                <a:cs typeface="+mn-cs"/>
              </a:rPr>
              <a:t> </a:t>
            </a:r>
            <a:r>
              <a:rPr lang="es-MX" sz="900" kern="1200" dirty="0" smtClean="0">
                <a:solidFill>
                  <a:schemeClr val="tx1"/>
                </a:solidFill>
                <a:latin typeface="+mn-lt"/>
                <a:ea typeface="+mn-ea"/>
                <a:cs typeface="+mn-cs"/>
              </a:rPr>
              <a:t>Si el número de participantes lo requiere, entregue a dos equipos las especificaciones de cada uno de los técnicos. De esta forma habrá ocho equipos, para los cuatro técnicos sugeridos.</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Indicar a los participantes que definan cuáles creen ellos que deberían ser las competencias de los candidatos (técnicas y genéricas). 10 minutos.</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Mientras estén trabajando –o si prefiere, hágalo por anticipado– cree una solicitud para un técnico de una especialidad cualquiera. Escriba la solicitud en un papel </a:t>
            </a:r>
            <a:r>
              <a:rPr lang="es-MX" sz="900" kern="1200" dirty="0" err="1" smtClean="0">
                <a:solidFill>
                  <a:schemeClr val="tx1"/>
                </a:solidFill>
                <a:latin typeface="+mn-lt"/>
                <a:ea typeface="+mn-ea"/>
                <a:cs typeface="+mn-cs"/>
              </a:rPr>
              <a:t>rotafolio</a:t>
            </a:r>
            <a:r>
              <a:rPr lang="es-MX" sz="900" kern="1200" dirty="0" smtClean="0">
                <a:solidFill>
                  <a:schemeClr val="tx1"/>
                </a:solidFill>
                <a:latin typeface="+mn-lt"/>
                <a:ea typeface="+mn-ea"/>
                <a:cs typeface="+mn-cs"/>
              </a:rPr>
              <a:t> o en el pizarrón.</a:t>
            </a:r>
          </a:p>
          <a:p>
            <a:pPr lvl="0">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Finalmente, solicitar a cada equipo que defina las características que deberían tener los candidatos que quieran postular al cargo que usted ideó y que serán publicadas en la página web de la bolsa de trabajo. Distribúyales la hoja donde consignarán esas definiciones. 15 minutos.</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12</a:t>
            </a:fld>
            <a:endParaRPr lang="es-MX"/>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En reunión plenaria, solicitar que comenten cómo se sintieron en la primera parte del ejercicio, la cual sirvió de antecedente a la segunda parte en la que hay mayor identificación y cercanía con los contenidos trabajados. Solicite que el representante de cada equipo comparta su trabajo al resto del grupo. </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Luego, un voluntario anotará en el pizarrón los requerimientos exigidos al técnico que postulará al cargo ideado por el profesor. Lo recomendable es que las características se anoten por agregación. O sea, al finalizar la puesta en común, en el pizarrón habrá una sola y completa definición de las características solicitadas por todos los equipos. Ofrezca la palabra para que los participantes expresen qué tan distantes se sienten de poder postular al cargo escogido. Si creen que durante el desempeño de su vida laboral deberán ir perfeccionándose y actualizándose para mantenerse competentes. Favorezca un análisis sobre cómo perfeccionar las competencias técnicas y las genéricas.</a:t>
            </a:r>
          </a:p>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s-MX" sz="900" dirty="0" smtClean="0"/>
          </a:p>
          <a:p>
            <a:pPr marL="180975" indent="-180975">
              <a:buFont typeface="Arial" pitchFamily="34" charset="0"/>
              <a:buChar char="•"/>
            </a:pP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13</a:t>
            </a:fld>
            <a:endParaRPr lang="es-MX"/>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0" algn="just" defTabSz="914400" rtl="0" eaLnBrk="1" fontAlgn="auto" latinLnBrk="0" hangingPunct="1">
              <a:lnSpc>
                <a:spcPct val="100000"/>
              </a:lnSpc>
              <a:spcBef>
                <a:spcPts val="0"/>
              </a:spcBef>
              <a:spcAft>
                <a:spcPts val="0"/>
              </a:spcAft>
              <a:buClrTx/>
              <a:buSzTx/>
              <a:buFont typeface="Arial" pitchFamily="34" charset="0"/>
              <a:buNone/>
              <a:tabLst/>
              <a:defRPr/>
            </a:pPr>
            <a:r>
              <a:rPr lang="es-MX" sz="900" kern="1200" dirty="0" smtClean="0">
                <a:solidFill>
                  <a:schemeClr val="tx1"/>
                </a:solidFill>
                <a:latin typeface="+mn-lt"/>
                <a:ea typeface="+mn-ea"/>
                <a:cs typeface="+mn-cs"/>
              </a:rPr>
              <a:t>Señale que las crecientes exigencias del mundo laboral, independiente o dependiente, serán imposibles de satisfacer solamente con las capacidades adquiridas durante la formación regular. Mencione la importancia de </a:t>
            </a:r>
            <a:r>
              <a:rPr lang="es-MX" sz="900" kern="1200" dirty="0" err="1" smtClean="0">
                <a:solidFill>
                  <a:schemeClr val="tx1"/>
                </a:solidFill>
                <a:latin typeface="+mn-lt"/>
                <a:ea typeface="+mn-ea"/>
                <a:cs typeface="+mn-cs"/>
              </a:rPr>
              <a:t>autogestionar</a:t>
            </a:r>
            <a:r>
              <a:rPr lang="es-MX" sz="900" kern="1200" dirty="0" smtClean="0">
                <a:solidFill>
                  <a:schemeClr val="tx1"/>
                </a:solidFill>
                <a:latin typeface="+mn-lt"/>
                <a:ea typeface="+mn-ea"/>
                <a:cs typeface="+mn-cs"/>
              </a:rPr>
              <a:t> el crecimiento profesional y personal. Luego de la experiencia recién realizada, el grupo debería sentirse motivado a identificar los esfuerzos personales que deberán hacer en términos de educación continua durante toda su vida. Así, estarán permanentemente dispuestos a las nuevas experiencias que la vida les ofrezca.</a:t>
            </a:r>
          </a:p>
          <a:p>
            <a:pPr marL="180975" marR="0" indent="0" algn="just" defTabSz="914400" rtl="0" eaLnBrk="1" fontAlgn="auto" latinLnBrk="0" hangingPunct="1">
              <a:lnSpc>
                <a:spcPct val="100000"/>
              </a:lnSpc>
              <a:spcBef>
                <a:spcPts val="0"/>
              </a:spcBef>
              <a:spcAft>
                <a:spcPts val="0"/>
              </a:spcAft>
              <a:buClrTx/>
              <a:buSzTx/>
              <a:buFont typeface="Arial" pitchFamily="34" charset="0"/>
              <a:buNone/>
              <a:tabLst/>
              <a:defRPr/>
            </a:pPr>
            <a:endParaRPr lang="es-MX" sz="900" kern="1200" dirty="0" smtClean="0">
              <a:solidFill>
                <a:schemeClr val="tx1"/>
              </a:solidFill>
              <a:latin typeface="+mn-lt"/>
              <a:ea typeface="+mn-ea"/>
              <a:cs typeface="+mn-cs"/>
            </a:endParaRPr>
          </a:p>
          <a:p>
            <a:pPr marL="180975" marR="0" indent="0" algn="just" defTabSz="914400" rtl="0" eaLnBrk="1" fontAlgn="auto" latinLnBrk="0" hangingPunct="1">
              <a:lnSpc>
                <a:spcPct val="100000"/>
              </a:lnSpc>
              <a:spcBef>
                <a:spcPts val="0"/>
              </a:spcBef>
              <a:spcAft>
                <a:spcPts val="0"/>
              </a:spcAft>
              <a:buClrTx/>
              <a:buSzTx/>
              <a:buFont typeface="Arial" pitchFamily="34" charset="0"/>
              <a:buNone/>
              <a:tabLst/>
              <a:defRPr/>
            </a:pPr>
            <a:r>
              <a:rPr lang="es-MX" sz="900" kern="1200" dirty="0" smtClean="0">
                <a:solidFill>
                  <a:schemeClr val="tx1"/>
                </a:solidFill>
                <a:latin typeface="+mn-lt"/>
                <a:ea typeface="+mn-ea"/>
                <a:cs typeface="+mn-cs"/>
              </a:rPr>
              <a:t>Evidencias – Tarea</a:t>
            </a:r>
          </a:p>
          <a:p>
            <a:pPr marL="180975" marR="0" indent="0" algn="just" defTabSz="914400" rtl="0" eaLnBrk="1" fontAlgn="auto" latinLnBrk="0" hangingPunct="1">
              <a:lnSpc>
                <a:spcPct val="100000"/>
              </a:lnSpc>
              <a:spcBef>
                <a:spcPts val="0"/>
              </a:spcBef>
              <a:spcAft>
                <a:spcPts val="0"/>
              </a:spcAft>
              <a:buClrTx/>
              <a:buSzTx/>
              <a:buFont typeface="Arial" pitchFamily="34" charset="0"/>
              <a:buNone/>
              <a:tabLst/>
              <a:defRPr/>
            </a:pPr>
            <a:r>
              <a:rPr lang="es-MX" sz="900" kern="1200" dirty="0" smtClean="0">
                <a:solidFill>
                  <a:schemeClr val="tx1"/>
                </a:solidFill>
                <a:latin typeface="+mn-lt"/>
                <a:ea typeface="+mn-ea"/>
                <a:cs typeface="+mn-cs"/>
              </a:rPr>
              <a:t>Al término de esta Actividad, el participante diseñará un aviso de prensa solicitando un candidato al cargo que él quisiera postular, una vez egresado. De esta forma evidenciará los requerimientos que él mismo debe ser capaz de poseer al término de esta etapa de su formación.</a:t>
            </a:r>
          </a:p>
          <a:p>
            <a:pPr marL="180975" marR="0" indent="0" algn="just" defTabSz="914400" rtl="0" eaLnBrk="1" fontAlgn="auto" latinLnBrk="0" hangingPunct="1">
              <a:lnSpc>
                <a:spcPct val="100000"/>
              </a:lnSpc>
              <a:spcBef>
                <a:spcPts val="0"/>
              </a:spcBef>
              <a:spcAft>
                <a:spcPts val="0"/>
              </a:spcAft>
              <a:buClrTx/>
              <a:buSzTx/>
              <a:buFont typeface="Arial" pitchFamily="34" charset="0"/>
              <a:buNone/>
              <a:tabLst/>
              <a:defRPr/>
            </a:pPr>
            <a:endParaRPr lang="es-MX" sz="900" kern="1200" dirty="0" smtClean="0">
              <a:solidFill>
                <a:schemeClr val="tx1"/>
              </a:solidFill>
              <a:latin typeface="+mn-lt"/>
              <a:ea typeface="+mn-ea"/>
              <a:cs typeface="+mn-cs"/>
            </a:endParaRPr>
          </a:p>
          <a:p>
            <a:pPr marL="180975" marR="0" indent="0" algn="just" defTabSz="914400" rtl="0" eaLnBrk="1" fontAlgn="auto" latinLnBrk="0" hangingPunct="1">
              <a:lnSpc>
                <a:spcPct val="100000"/>
              </a:lnSpc>
              <a:spcBef>
                <a:spcPts val="0"/>
              </a:spcBef>
              <a:spcAft>
                <a:spcPts val="0"/>
              </a:spcAft>
              <a:buClrTx/>
              <a:buSzTx/>
              <a:buFont typeface="Arial" pitchFamily="34" charset="0"/>
              <a:buNone/>
              <a:tabLst/>
              <a:defRPr/>
            </a:pPr>
            <a:endParaRPr lang="es-MX" sz="900" kern="1200" dirty="0" smtClean="0">
              <a:solidFill>
                <a:schemeClr val="tx1"/>
              </a:solidFill>
              <a:latin typeface="+mn-lt"/>
              <a:ea typeface="+mn-ea"/>
              <a:cs typeface="+mn-cs"/>
            </a:endParaRPr>
          </a:p>
          <a:p>
            <a:pPr marL="180975" indent="-180975" algn="just">
              <a:buFont typeface="Arial" pitchFamily="34" charset="0"/>
              <a:buNone/>
            </a:pPr>
            <a:endParaRPr lang="es-MX" sz="8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14</a:t>
            </a:fld>
            <a:endParaRPr lang="es-MX"/>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Probablemente la </a:t>
            </a:r>
            <a:r>
              <a:rPr lang="es-MX" b="1" dirty="0" smtClean="0"/>
              <a:t>imitación</a:t>
            </a:r>
            <a:r>
              <a:rPr lang="es-MX" dirty="0" smtClean="0"/>
              <a:t> sea la forma más básica de incorporación de aprendizajes. El bebé que aprende a decir “papá”, a negar y a asentir con la cabeza y a mover las manos para saludar, lo hace por imitación. Incluso, más adelante en nuestras vidas. Los líderes cumplen, por ejemplo, un papel muy importante en esta forma de aprendizaje; y también los ídolos, durante la juventud. Así, en este tipo de aprendizaje, hay personas que tienen un rol ejemplar, muchas veces sin siquiera percatarse de ello.</a:t>
            </a:r>
          </a:p>
          <a:p>
            <a:pPr>
              <a:buNone/>
            </a:pPr>
            <a:endParaRPr lang="es-MX" dirty="0" smtClean="0"/>
          </a:p>
          <a:p>
            <a:r>
              <a:rPr lang="es-MX" b="1" dirty="0" smtClean="0"/>
              <a:t>Aprendizaje formal</a:t>
            </a:r>
            <a:r>
              <a:rPr lang="es-MX" dirty="0" smtClean="0"/>
              <a:t>. Los métodos formales van desde los más tradicionales en los que la memorización, los premios y castigos, la clase magistral y el profesor instructor son la base; hasta los más modernos, en los que el educando pasa a ser un participante activo con un espacio protagónico y el maestro es un facilitador del proceso.</a:t>
            </a:r>
          </a:p>
          <a:p>
            <a:r>
              <a:rPr lang="es-MX" dirty="0" smtClean="0"/>
              <a:t> </a:t>
            </a:r>
          </a:p>
          <a:p>
            <a:r>
              <a:rPr lang="es-MX" dirty="0" smtClean="0"/>
              <a:t>La </a:t>
            </a:r>
            <a:r>
              <a:rPr lang="es-MX" b="1" dirty="0" smtClean="0"/>
              <a:t>experimentación</a:t>
            </a:r>
            <a:r>
              <a:rPr lang="es-MX" dirty="0" smtClean="0"/>
              <a:t> o la experiencia juega un rol muy importante en los aprendizajes significativos, ya que los resultados logrados producen un “darse cuenta” que no vienen desde el medio externo, sino desde el interior de cada cual. La experimentación tiene como ingrediente principal el intentar un resultado en un escenario nuevo, en el que se pone a prueba toda la capacidad para resolver, sin garantía de éxito.</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18</a:t>
            </a:fld>
            <a:endParaRPr lang="es-MX"/>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20000"/>
          </a:bodyPr>
          <a:lstStyle/>
          <a:p>
            <a:pPr marL="180975" marR="0" lvl="0" indent="-180975" algn="l" defTabSz="914400" rtl="0" eaLnBrk="1" fontAlgn="auto" latinLnBrk="0" hangingPunct="1">
              <a:lnSpc>
                <a:spcPct val="100000"/>
              </a:lnSpc>
              <a:spcBef>
                <a:spcPts val="0"/>
              </a:spcBef>
              <a:spcAft>
                <a:spcPts val="0"/>
              </a:spcAft>
              <a:buClrTx/>
              <a:buSzTx/>
              <a:buFont typeface="Arial" pitchFamily="34" charset="0"/>
              <a:buNone/>
              <a:tabLst/>
              <a:defRPr/>
            </a:pPr>
            <a:r>
              <a:rPr lang="es-MX" sz="900" kern="1200" dirty="0" smtClean="0">
                <a:solidFill>
                  <a:schemeClr val="tx1"/>
                </a:solidFill>
                <a:latin typeface="+mn-lt"/>
                <a:ea typeface="+mn-ea"/>
                <a:cs typeface="+mn-cs"/>
              </a:rPr>
              <a:t>Nota: </a:t>
            </a:r>
            <a:r>
              <a:rPr lang="es-MX" sz="900" b="1" kern="1200" dirty="0" smtClean="0">
                <a:solidFill>
                  <a:schemeClr val="tx1"/>
                </a:solidFill>
                <a:latin typeface="+mn-lt"/>
                <a:ea typeface="+mn-ea"/>
                <a:cs typeface="+mn-cs"/>
              </a:rPr>
              <a:t>Determinar el tiemp</a:t>
            </a:r>
            <a:r>
              <a:rPr lang="es-MX" sz="900" kern="1200" dirty="0" smtClean="0">
                <a:solidFill>
                  <a:schemeClr val="tx1"/>
                </a:solidFill>
                <a:latin typeface="+mn-lt"/>
                <a:ea typeface="+mn-ea"/>
                <a:cs typeface="+mn-cs"/>
              </a:rPr>
              <a:t>o que otorgará para que los participantes realicen cada uno de los pasos del trabajo grupal, según </a:t>
            </a:r>
            <a:r>
              <a:rPr lang="es-MX" sz="900" b="1" kern="1200" dirty="0" smtClean="0">
                <a:solidFill>
                  <a:schemeClr val="tx1"/>
                </a:solidFill>
                <a:latin typeface="+mn-lt"/>
                <a:ea typeface="+mn-ea"/>
                <a:cs typeface="+mn-cs"/>
              </a:rPr>
              <a:t>si dispone de una o dos sesiones.</a:t>
            </a:r>
            <a:r>
              <a:rPr lang="es-MX" sz="900" kern="1200" dirty="0" smtClean="0">
                <a:solidFill>
                  <a:schemeClr val="tx1"/>
                </a:solidFill>
                <a:latin typeface="+mn-lt"/>
                <a:ea typeface="+mn-ea"/>
                <a:cs typeface="+mn-cs"/>
              </a:rPr>
              <a:t> Asigne tiempo a la creación de instrumentos, a la selección de la melodía que interpretarán, al ensayo y a la presentación frente al grupo.</a:t>
            </a:r>
          </a:p>
          <a:p>
            <a:pPr lvl="0">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Solicitar al grupo que se divida  equipos de diez participantes, aproximadamente.</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Invitar a cada participante a crear un instrumento musical con el material de desecho que trajeron. Motivarlos a que, con imaginación, construyan diversos instrumentos. </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Indicar que conformen una orquesta, con los instrumentos elaborados al interior de cada equipo. Hacerles ver que basta con que armonicen los diferentes sonidos, para que ya puedan constituir un conjunto musical.</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Finalmente, solicíteles que escojan una melodía inventada o conocida, y que ensayen su interpretación.</a:t>
            </a:r>
          </a:p>
          <a:p>
            <a:pPr lvl="0"/>
            <a:endParaRPr lang="es-MX" sz="90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b="0" kern="1200" dirty="0" smtClean="0">
                <a:solidFill>
                  <a:schemeClr val="tx1"/>
                </a:solidFill>
                <a:latin typeface="+mn-lt"/>
                <a:ea typeface="+mn-ea"/>
                <a:cs typeface="+mn-cs"/>
              </a:rPr>
              <a:t>Mientras los equipos trabajan, tome fotos que permitan, más tarde, constituirse en evidencias para los participantes.</a:t>
            </a:r>
          </a:p>
          <a:p>
            <a:pPr lvl="0"/>
            <a:endParaRPr lang="es-MX" sz="900" kern="1200" dirty="0" smtClean="0">
              <a:solidFill>
                <a:schemeClr val="tx1"/>
              </a:solidFill>
              <a:latin typeface="+mn-lt"/>
              <a:ea typeface="+mn-ea"/>
              <a:cs typeface="+mn-cs"/>
            </a:endParaRPr>
          </a:p>
          <a:p>
            <a:pPr>
              <a:buNone/>
            </a:pPr>
            <a:endParaRPr lang="es-MX" sz="900" kern="1200" dirty="0" smtClean="0">
              <a:solidFill>
                <a:schemeClr val="tx1"/>
              </a:solidFill>
              <a:latin typeface="+mn-lt"/>
              <a:ea typeface="+mn-ea"/>
              <a:cs typeface="+mn-cs"/>
            </a:endParaRP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19</a:t>
            </a:fld>
            <a:endParaRPr lang="es-MX"/>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indent="0">
              <a:buNone/>
            </a:pPr>
            <a:r>
              <a:rPr lang="es-MX" sz="900" b="1" kern="1200" dirty="0" smtClean="0">
                <a:solidFill>
                  <a:schemeClr val="tx1"/>
                </a:solidFill>
                <a:latin typeface="+mn-lt"/>
                <a:ea typeface="+mn-ea"/>
                <a:cs typeface="+mn-cs"/>
              </a:rPr>
              <a:t>Primera</a:t>
            </a:r>
            <a:r>
              <a:rPr lang="es-MX" sz="900" b="1" kern="1200" baseline="0" dirty="0" smtClean="0">
                <a:solidFill>
                  <a:schemeClr val="tx1"/>
                </a:solidFill>
                <a:latin typeface="+mn-lt"/>
                <a:ea typeface="+mn-ea"/>
                <a:cs typeface="+mn-cs"/>
              </a:rPr>
              <a:t> etapa</a:t>
            </a:r>
            <a:endParaRPr lang="es-MX" sz="900" b="1" kern="1200" dirty="0" smtClean="0">
              <a:solidFill>
                <a:schemeClr val="tx1"/>
              </a:solidFill>
              <a:latin typeface="+mn-lt"/>
              <a:ea typeface="+mn-ea"/>
              <a:cs typeface="+mn-cs"/>
            </a:endParaRPr>
          </a:p>
          <a:p>
            <a:pPr indent="0">
              <a:buNone/>
            </a:pPr>
            <a:r>
              <a:rPr lang="es-MX" sz="900" kern="1200" dirty="0" smtClean="0">
                <a:solidFill>
                  <a:schemeClr val="tx1"/>
                </a:solidFill>
                <a:latin typeface="+mn-lt"/>
                <a:ea typeface="+mn-ea"/>
                <a:cs typeface="+mn-cs"/>
              </a:rPr>
              <a:t>Cada equipo/orquesta interpretará la melodía seleccionada, ante el resto del grupo. Los aplausos del grupo pueden ser una buena señal de reconocimiento al mérito de cada presentación. Hecho esto, iniciar una reflexión en torno a las siguientes preguntas:</a:t>
            </a:r>
          </a:p>
          <a:p>
            <a:pPr>
              <a:buNone/>
            </a:pPr>
            <a:r>
              <a:rPr lang="es-MX" sz="900" kern="1200" dirty="0" smtClean="0">
                <a:solidFill>
                  <a:schemeClr val="tx1"/>
                </a:solidFill>
                <a:latin typeface="+mn-lt"/>
                <a:ea typeface="+mn-ea"/>
                <a:cs typeface="+mn-cs"/>
              </a:rPr>
              <a:t> </a:t>
            </a:r>
          </a:p>
          <a:p>
            <a:pPr lvl="0"/>
            <a:r>
              <a:rPr lang="es-MX" sz="900" kern="1200" dirty="0" smtClean="0">
                <a:solidFill>
                  <a:schemeClr val="tx1"/>
                </a:solidFill>
                <a:latin typeface="+mn-lt"/>
                <a:ea typeface="+mn-ea"/>
                <a:cs typeface="+mn-cs"/>
              </a:rPr>
              <a:t>¿Cuáles fueron las dificultades o limitaciones con que se encontraron, en las distintas etapas de la creación de los instrumentos y de la melodía?</a:t>
            </a:r>
          </a:p>
          <a:p>
            <a:pPr lvl="0"/>
            <a:r>
              <a:rPr lang="es-MX" sz="900" kern="1200" dirty="0" smtClean="0">
                <a:solidFill>
                  <a:schemeClr val="tx1"/>
                </a:solidFill>
                <a:latin typeface="+mn-lt"/>
                <a:ea typeface="+mn-ea"/>
                <a:cs typeface="+mn-cs"/>
              </a:rPr>
              <a:t>¿Cómo las resolvieron?</a:t>
            </a:r>
          </a:p>
          <a:p>
            <a:pPr lvl="0"/>
            <a:r>
              <a:rPr lang="es-MX" sz="900" kern="1200" dirty="0" smtClean="0">
                <a:solidFill>
                  <a:schemeClr val="tx1"/>
                </a:solidFill>
                <a:latin typeface="+mn-lt"/>
                <a:ea typeface="+mn-ea"/>
                <a:cs typeface="+mn-cs"/>
              </a:rPr>
              <a:t>¿Qué les ayudó a resolverlas?</a:t>
            </a:r>
          </a:p>
          <a:p>
            <a:pPr lvl="0"/>
            <a:r>
              <a:rPr lang="es-MX" sz="900" kern="1200" dirty="0" smtClean="0">
                <a:solidFill>
                  <a:schemeClr val="tx1"/>
                </a:solidFill>
                <a:latin typeface="+mn-lt"/>
                <a:ea typeface="+mn-ea"/>
                <a:cs typeface="+mn-cs"/>
              </a:rPr>
              <a:t>¿Qué capacidades emplearon?</a:t>
            </a:r>
          </a:p>
          <a:p>
            <a:pPr lvl="0"/>
            <a:r>
              <a:rPr lang="es-MX" sz="900" kern="1200" dirty="0" smtClean="0">
                <a:solidFill>
                  <a:schemeClr val="tx1"/>
                </a:solidFill>
                <a:latin typeface="+mn-lt"/>
                <a:ea typeface="+mn-ea"/>
                <a:cs typeface="+mn-cs"/>
              </a:rPr>
              <a:t>¿Reconocieron habilidades que ya poseen?, ¿pudieron descubrir cómo las desarrollaron?</a:t>
            </a:r>
          </a:p>
          <a:p>
            <a:pPr lvl="0"/>
            <a:r>
              <a:rPr lang="es-MX" sz="900" kern="1200" dirty="0" smtClean="0">
                <a:solidFill>
                  <a:schemeClr val="tx1"/>
                </a:solidFill>
                <a:latin typeface="+mn-lt"/>
                <a:ea typeface="+mn-ea"/>
                <a:cs typeface="+mn-cs"/>
              </a:rPr>
              <a:t>¿Qué fue lo más importante que aprendieron en este ejercicio?</a:t>
            </a:r>
          </a:p>
          <a:p>
            <a:pPr lvl="0"/>
            <a:r>
              <a:rPr lang="es-MX" sz="900" kern="1200" dirty="0" smtClean="0">
                <a:solidFill>
                  <a:schemeClr val="tx1"/>
                </a:solidFill>
                <a:latin typeface="+mn-lt"/>
                <a:ea typeface="+mn-ea"/>
                <a:cs typeface="+mn-cs"/>
              </a:rPr>
              <a:t>¿Qué cosas no pudieron resolver satisfactoriamente?</a:t>
            </a:r>
          </a:p>
          <a:p>
            <a:pPr lvl="0"/>
            <a:r>
              <a:rPr lang="es-MX" sz="900" kern="1200" dirty="0" smtClean="0">
                <a:solidFill>
                  <a:schemeClr val="tx1"/>
                </a:solidFill>
                <a:latin typeface="+mn-lt"/>
                <a:ea typeface="+mn-ea"/>
                <a:cs typeface="+mn-cs"/>
              </a:rPr>
              <a:t>¿Qué más necesitan aprender (conocimientos, habilidades, actitudes)?</a:t>
            </a:r>
          </a:p>
          <a:p>
            <a:pPr lvl="0">
              <a:buNone/>
            </a:pP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20</a:t>
            </a:fld>
            <a:endParaRPr lang="es-MX"/>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Lo vivido en esta experimentación permite apreciar el valor de la motivación y el aporte de los intereses personales en la puesta en movimiento de las capacidades de cada cual, hasta límites tal vez desconocidos. Interesarse por aprender es el motor del aprendizaje continuo en cualquier ámbito: laboral, escolar, familiar y personal.</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Destacar que entre las capacidades demostradas estuvieron presentes la audacia, el atreverse, la creatividad, el trabajo en equipo, el oído musical, la memoria visual o auditiva, etc.</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Hacer ver a los participantes que los desafíos bien asumidos dejan en evidencia las capacidades personales y el potencial de desarrollo de cada persona. También muestra cómo superar las limitaciones mediante la incorporación de nuevos aprendizajes.</a:t>
            </a:r>
          </a:p>
          <a:p>
            <a:endParaRPr lang="es-MX" sz="900" kern="1200" dirty="0" smtClean="0">
              <a:solidFill>
                <a:schemeClr val="tx1"/>
              </a:solidFill>
              <a:latin typeface="+mn-lt"/>
              <a:ea typeface="+mn-ea"/>
              <a:cs typeface="+mn-cs"/>
            </a:endParaRPr>
          </a:p>
          <a:p>
            <a:r>
              <a:rPr lang="es-MX" sz="900" b="1" kern="1200" dirty="0" smtClean="0">
                <a:solidFill>
                  <a:schemeClr val="tx1"/>
                </a:solidFill>
                <a:latin typeface="+mn-lt"/>
                <a:ea typeface="+mn-ea"/>
                <a:cs typeface="+mn-cs"/>
              </a:rPr>
              <a:t>Evidencia - tarea.</a:t>
            </a:r>
          </a:p>
          <a:p>
            <a:r>
              <a:rPr lang="es-MX" sz="900" b="0" kern="1200" dirty="0" smtClean="0">
                <a:solidFill>
                  <a:schemeClr val="tx1"/>
                </a:solidFill>
                <a:latin typeface="+mn-lt"/>
                <a:ea typeface="+mn-ea"/>
                <a:cs typeface="+mn-cs"/>
              </a:rPr>
              <a:t>Para que los alumnos</a:t>
            </a:r>
            <a:r>
              <a:rPr lang="es-MX" sz="900" b="0" kern="1200" baseline="0" dirty="0" smtClean="0">
                <a:solidFill>
                  <a:schemeClr val="tx1"/>
                </a:solidFill>
                <a:latin typeface="+mn-lt"/>
                <a:ea typeface="+mn-ea"/>
                <a:cs typeface="+mn-cs"/>
              </a:rPr>
              <a:t> puedan realizar esa actividad en su casa primero deben de tener la fotografía  donde se evidencia </a:t>
            </a:r>
            <a:r>
              <a:rPr lang="es-MX" sz="900" kern="1200" dirty="0" smtClean="0">
                <a:solidFill>
                  <a:schemeClr val="tx1"/>
                </a:solidFill>
                <a:latin typeface="+mn-lt"/>
                <a:ea typeface="+mn-ea"/>
                <a:cs typeface="+mn-cs"/>
              </a:rPr>
              <a:t>la capacidad de crear.</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21</a:t>
            </a:fld>
            <a:endParaRPr lang="es-MX"/>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Leer</a:t>
            </a:r>
            <a:r>
              <a:rPr lang="es-MX" baseline="0" dirty="0" smtClean="0"/>
              <a:t> la Historia del leñador que se encuentra en el </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24</a:t>
            </a:fld>
            <a:endParaRPr lang="es-MX"/>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Hoy en día se utilizan diversos medios para estar en contacto con otros y para acceder a la información. Se usan comúnmente agendas electrónicas, celulares, teléfonos inteligentes computadoras, Internet, etc. Estos medios son tan atractivos para la mayoría de las personas que bien pueden ser utilizados en el proceso de aprendizaje.</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Actualmente, la mayor parte de la personas no tienen problema por ver televisión, navegar en Internet, escuchar música y comunicarse con otros… todo al mismo tiempo. Cuando enfrentan nuevos estímulos, el nivel de concentración no necesariamente disminuye por estar haciendo distintas “tareas” en forma simultánea.</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25</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a:t>
            </a:fld>
            <a:endParaRPr lang="es-MX"/>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Introduzca la actividad preguntando quiénes de los participantes se han detenido alguna vez a pensar cuáles son las condiciones personales que les favorecen sus propios aprendizajes.</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Explique qué harán un juego de roles: unos serán psicopedagogos, otros estudiantes afligidos por la preparación de un examen difícil y otros representarán un equipo de expertos.</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Solicite al grupo que se divida en equipos de hasta un máximo de diez participantes. Dígales que elijan a uno de ellos para el rol de psicopedagogo, otro para el de estudiante y el resto serán los integrantes del equipo de expertos.</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Pídales a los equipos que se sienten en círculo y que dejen en el centro al psicopedagogo y al estudiante.</a:t>
            </a:r>
          </a:p>
          <a:p>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Distribúyales las instrucciones del juego y solicíteles que empiecen la representación. Otórgueles alrededor de 10 minutos para llevarla a cabo.</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Una vez realizadas las puestas en escena, inicie al interior de cada círculo una conversación respecto del plan de trabajo que podría llevar a cabo el estudiante, según sus características personales. Pídales que definan acciones concretas que el estudiante pueda realizar para mejorar su forma de aprender y, por lo tanto, su rendimiento.</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Solicite al equipo experto que anote en papel </a:t>
            </a:r>
            <a:r>
              <a:rPr lang="es-MX" sz="900" kern="1200" dirty="0" err="1" smtClean="0">
                <a:solidFill>
                  <a:schemeClr val="tx1"/>
                </a:solidFill>
                <a:latin typeface="+mn-lt"/>
                <a:ea typeface="+mn-ea"/>
                <a:cs typeface="+mn-cs"/>
              </a:rPr>
              <a:t>rotafolio</a:t>
            </a:r>
            <a:r>
              <a:rPr lang="es-MX" sz="900" kern="1200" dirty="0" smtClean="0">
                <a:solidFill>
                  <a:schemeClr val="tx1"/>
                </a:solidFill>
                <a:latin typeface="+mn-lt"/>
                <a:ea typeface="+mn-ea"/>
                <a:cs typeface="+mn-cs"/>
              </a:rPr>
              <a:t> las recomendaciones que acordaron darle al estudiante, a fin de que éste vea favorecidos sus procesos de aprendizaje. Precise que disponen de 15 minutos.</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26</a:t>
            </a:fld>
            <a:endParaRPr lang="es-MX"/>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Solicitar al que fungirá como psicopedagogo de cada equipo que narre al grupo las recomendaciones que hicieron al afligido estudiante.</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Iniciar la reflexión centrándola en las condiciones que identificaron como facilitadoras de los aprendizajes y también las que perturban el proceso. Luego, estimular el análisis de las estrategias que ellos implementan –en la vida real– para potenciar y maximizar las condiciones internas y externas que favorecen el aprendizaje. Abra un debate sobre lo conveniente o inconveniente que resultan estudian con música, estudiar mientras chatean o ven televisión, u otras prácticas similares.</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27</a:t>
            </a:fld>
            <a:endParaRPr lang="es-MX"/>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err="1" smtClean="0">
                <a:solidFill>
                  <a:schemeClr val="tx1"/>
                </a:solidFill>
                <a:latin typeface="+mn-lt"/>
                <a:ea typeface="+mn-ea"/>
                <a:cs typeface="+mn-cs"/>
              </a:rPr>
              <a:t>Cierrar</a:t>
            </a:r>
            <a:r>
              <a:rPr lang="es-MX" sz="900" kern="1200" dirty="0" smtClean="0">
                <a:solidFill>
                  <a:schemeClr val="tx1"/>
                </a:solidFill>
                <a:latin typeface="+mn-lt"/>
                <a:ea typeface="+mn-ea"/>
                <a:cs typeface="+mn-cs"/>
              </a:rPr>
              <a:t> la actividad destacando el reconocimiento a la necesidad de aumentar, renovar y adaptar sus habilidades para el desarrollo de tareas y trabajos, como algo permanente en la vida. Haga mención de la responsabilidad personal en este proceso.</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También rescatar el valor de conocer las condiciones personales que cada quien necesita para lograr mejores aprendizajes, y el de implementar esas condiciones como forma de beneficiarse a sí mismo. Hacer el vínculo entre lo que hoy les sucede y lo que es el aprendizaje continuo en la vida laboral.</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28</a:t>
            </a:fld>
            <a:endParaRPr lang="es-MX"/>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Es muy posible que en cada momento de nuestra vida estemos aprendiendo. Algunos aprendizajes dejan huella y otros son efímeros. </a:t>
            </a:r>
          </a:p>
          <a:p>
            <a:r>
              <a:rPr lang="es-MX" dirty="0" smtClean="0"/>
              <a:t>Digamos que el aprendizaje es "un cambio más o menos permanente de conducta que se produce como resultado de una práctica".</a:t>
            </a:r>
          </a:p>
          <a:p>
            <a:r>
              <a:rPr lang="es-MX" dirty="0" smtClean="0"/>
              <a:t>Ahora bien, una cosa es aprender y otra es “aprender a aprender”. Si siempre vamos a tener que estar incorporando nuevos aprendizajes, entonces lo que necesitamos es hacerlo en la mejor forma posible. </a:t>
            </a: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dirty="0" smtClean="0"/>
              <a:t>En lo fundamental, podemos definir este procedimiento como un acto voluntario que consiste en hacer consciente la forma en que hacemos lo que hacemos, en vez de dejarnos llevar simplemente por la acción.</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31</a:t>
            </a:fld>
            <a:endParaRPr lang="es-MX"/>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dirty="0" smtClean="0"/>
              <a:t>Si el aprendizaje se efectúa en interacción con otros, podemos observar nuestro comportamiento en función de los demás; nuestra capacidad de tolerancia frente a las divergencias, de aceptación de las ideas de los demás; como así también nuestras propias conductas de liderazgo y de compromiso con las metas del grupo.</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33</a:t>
            </a:fld>
            <a:endParaRPr lang="es-MX"/>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a:bodyPr>
          <a:lstStyle/>
          <a:p>
            <a:pPr lvl="0"/>
            <a:r>
              <a:rPr lang="es-MX" sz="900" kern="1200" dirty="0" smtClean="0">
                <a:solidFill>
                  <a:schemeClr val="tx1"/>
                </a:solidFill>
                <a:latin typeface="+mn-lt"/>
                <a:ea typeface="+mn-ea"/>
                <a:cs typeface="+mn-cs"/>
              </a:rPr>
              <a:t>Comentar a los participantes que realizarán un trabajo grupal de superación de dificultades. Para ello deberán </a:t>
            </a:r>
            <a:r>
              <a:rPr lang="es-MX" sz="900" b="1" kern="1200" dirty="0" smtClean="0">
                <a:solidFill>
                  <a:schemeClr val="tx1"/>
                </a:solidFill>
                <a:latin typeface="+mn-lt"/>
                <a:ea typeface="+mn-ea"/>
                <a:cs typeface="+mn-cs"/>
              </a:rPr>
              <a:t>formar equipos de siete personas</a:t>
            </a:r>
            <a:r>
              <a:rPr lang="es-MX" sz="900" kern="1200" dirty="0" smtClean="0">
                <a:solidFill>
                  <a:schemeClr val="tx1"/>
                </a:solidFill>
                <a:latin typeface="+mn-lt"/>
                <a:ea typeface="+mn-ea"/>
                <a:cs typeface="+mn-cs"/>
              </a:rPr>
              <a:t>. Cada equipo recorrerá una ruta, siguiendo las indicaciones de la lámina: “Instrucciones para los equipos”; una por cada equipo.</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Los equipos no competirán entre sí, si bien se tomará el tiempo de cada uno para comparar el desempeño. Solicitar a todos los participantes que presten especial atención a observar su propio comportamiento. A hacer conscientes qué piensan, qué sienten y cómo resuelven las dificultades mientras dura la actividad.</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En cada equipo se asignarán los siguientes roles: un líder (sólo se le permite hablar, no puede tocar ni a los participantes del equipo, ni los materiales), dos ciegos (se pondrán antifaz), dos mancos (se amarrarán un brazo con un listón), dos cojos (se amarrarán una pierna con un listón).</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Otorgar unos minutos para que cada equipo se prepare, dirigidos por el líder. Luego solicitar que cada equipo se ubique en la partida. Se colocarán tantos equipos como rutas estén disponibles. Ir dando instrucciones de acuerdo a cada ruta.</a:t>
            </a:r>
          </a:p>
          <a:p>
            <a:pPr lvl="0"/>
            <a:endParaRPr lang="es-ES_tradnl" sz="900" kern="1200" dirty="0" smtClean="0">
              <a:solidFill>
                <a:schemeClr val="tx1"/>
              </a:solidFill>
              <a:latin typeface="+mn-lt"/>
              <a:ea typeface="+mn-ea"/>
              <a:cs typeface="+mn-cs"/>
            </a:endParaRPr>
          </a:p>
          <a:p>
            <a:r>
              <a:rPr lang="es-MX" dirty="0" smtClean="0"/>
              <a:t>Dar inicio al trabajo de cada equipo. Usted hará de árbitro, garantizando el cumplimiento de las reglas del juego. </a:t>
            </a:r>
            <a:r>
              <a:rPr lang="es-MX" sz="900" kern="1200" dirty="0" smtClean="0">
                <a:solidFill>
                  <a:schemeClr val="tx1"/>
                </a:solidFill>
                <a:latin typeface="+mn-lt"/>
                <a:ea typeface="+mn-ea"/>
                <a:cs typeface="+mn-cs"/>
              </a:rPr>
              <a:t> </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A medida que los participantes vayan finalizando sus actuaciones, cada uno recibirá una “Pauta de observación del propio aprendizaje” y la completará según su capacidad de reflexión y autoconocimiento.</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El juego debe tomar en total unos 20 minutos. Otorgue 10 minutos adicionales para que los participantes completen la pauta de observación.</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34</a:t>
            </a:fld>
            <a:endParaRPr lang="es-MX"/>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Introduzca la puesta en común preguntando sobre el grado de dificultad que tuvieron los participantes al observarse y, simultáneamente, participar en la actividad. Adicionalmente cuestiónelos que si –al completar la pauta de observación– descubrieron algunas características que desconocían de ellos mismos. Comentar también si la actitud inicial frente al ejercicio tuvo relación con los resultados. Indagar sobre el papel que jugaron las emociones, las estrategias mentales utilizadas, la búsqueda de información, la generación de ideas y la selección de soluciones. Analizar cómo obtuvieron ventaja aquellos equipos que pudieron observar a sus compañeros, antes de ellos hacer su propio trabajo.</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Finalmente preguntar, ¿qué pasaría si se hicieran reflexiones de esta naturaleza ante cada nueva actividad o aprendizaje que se realiza?, ¿esta información podría utilizarse para optimizar y mejorar el propio proceso de aprendizaje? Si la respuesta es SÍ, eso es “aprender a aprender”.</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35</a:t>
            </a:fld>
            <a:endParaRPr lang="es-MX"/>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De las intervenciones participativas se podrá concluir que existe una oportunidad para aprender a aprender de cada nueva experiencia. Esto se produce al observar el propio desempeño como una actividad de aprendizaje. Esta instancia puede realizarse una vez terminada la actividad o durante su proceso.</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Comentar que es probable que nunca contemos con todas las habilidades, conocimientos y experiencias necesarias para cada nueva aventura que emprendemos. Es lo que se quiso representar al asignarles los roles limitantes a cada miembro del equipo (ciegos, mancos, cojos).</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Subrayar que, justamente porque nunca tendremos todas las condiciones para enfrentar todos los nuevos desafíos, es que debemos echar mano a nuestra caja de herramientas en la que una muy útil es “aprender a aprender”.</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36</a:t>
            </a:fld>
            <a:endParaRPr lang="es-MX"/>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dirty="0" smtClean="0"/>
              <a:t>Si pensamos en lo humano propiamente tal, nos encontramos con que cada uno de nosotros  es parte de una familia, ésta a su vez de una comunidad, ésta a  su vez de una ciudad, país, mundo, y así sucesivamente. </a:t>
            </a:r>
            <a:r>
              <a:rPr lang="es-MX" sz="800" smtClean="0"/>
              <a:t>Es como si tuviéramos una cebolla y, partiendo desde su centro, fuéramos descubriendo una y otra y otra capa.</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39</a:t>
            </a:fld>
            <a:endParaRPr lang="es-MX"/>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dirty="0" smtClean="0"/>
              <a:t>De la misma manera se pueden hacer </a:t>
            </a:r>
            <a:r>
              <a:rPr lang="es-MX" b="1" dirty="0" smtClean="0"/>
              <a:t>lecturas “metas</a:t>
            </a:r>
            <a:r>
              <a:rPr lang="es-MX" dirty="0" smtClean="0"/>
              <a:t>” a nuestros aprendizajes individuales, que por más insignificantes que sean pertenecen siempre a un sistema de mayor complejidad. Tomemos como ejemplo el aprender a caminar. ¿Cuáles son las lecturas posibles para este aprendizaje? Podemos decir que aprender a caminar nos permite desplazarnos. Ese sería el resultado final. Pero en el proceso obtuvimos otros aprendizajes: aprendimos a persistir, a tomar desafíos, a independizarnos, a elegir nuestro propio caminar, a tomar confianza en nosotros mismos. El hecho de aprender a caminar también se puede vincular con elementos positivos para el entorno social: voy a poder ayudar a mis padres, podré colaborar con mis amigos, podré elegir lo que quiero hacer porque sé pararme en mis dos pies.</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40</a:t>
            </a:fld>
            <a:endParaRPr 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a:t>
            </a:fld>
            <a:endParaRPr lang="es-MX"/>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a:bodyPr>
          <a:lstStyle/>
          <a:p>
            <a:pPr lvl="0"/>
            <a:endParaRPr lang="es-MX" sz="900" kern="1200" dirty="0" smtClean="0">
              <a:solidFill>
                <a:schemeClr val="tx1"/>
              </a:solidFill>
              <a:latin typeface="+mn-lt"/>
              <a:ea typeface="+mn-ea"/>
              <a:cs typeface="+mn-cs"/>
            </a:endParaRPr>
          </a:p>
          <a:p>
            <a:r>
              <a:rPr lang="es-MX" dirty="0" smtClean="0"/>
              <a:t>Entregar a cuatro participantes un pedazo de cebolla y pedirles</a:t>
            </a:r>
            <a:r>
              <a:rPr lang="es-MX" baseline="0" dirty="0" smtClean="0"/>
              <a:t> </a:t>
            </a:r>
            <a:r>
              <a:rPr lang="es-MX" dirty="0" smtClean="0"/>
              <a:t>que vayan separando cada capa de la siguiente, empezando por las chiquitas del centro y continuando con las más envolventes. Si uno comienza a llorar, dígale que se la pase a un compañero y que él continúe separando capas. Comentar que al finalizar la actividad analizarán la simbología de la acción que acaban de hacer. Es conveniente que la incógnita no se despeje hasta el final del ejercicio. </a:t>
            </a:r>
          </a:p>
          <a:p>
            <a:pPr>
              <a:buNone/>
            </a:pPr>
            <a:endParaRPr lang="es-MX" dirty="0" smtClean="0"/>
          </a:p>
          <a:p>
            <a:pPr lvl="0"/>
            <a:r>
              <a:rPr lang="es-MX" sz="900" kern="1200" dirty="0" smtClean="0">
                <a:solidFill>
                  <a:schemeClr val="tx1"/>
                </a:solidFill>
                <a:latin typeface="+mn-lt"/>
                <a:ea typeface="+mn-ea"/>
                <a:cs typeface="+mn-cs"/>
              </a:rPr>
              <a:t>Posteriormente  explicar que qué harán una competencia con un tobillo amarrado al de otro compañero(a). Que lo harán por equipos y que cada uno debe diseñar una estrategia ganadora. Todos deberán partir al mismo tiempo.</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Solicitar al grupo dividirse en </a:t>
            </a:r>
            <a:r>
              <a:rPr lang="es-MX" sz="900" b="1" kern="1200" dirty="0" smtClean="0">
                <a:solidFill>
                  <a:schemeClr val="tx1"/>
                </a:solidFill>
                <a:latin typeface="+mn-lt"/>
                <a:ea typeface="+mn-ea"/>
                <a:cs typeface="+mn-cs"/>
              </a:rPr>
              <a:t>equipos de seis participantes</a:t>
            </a:r>
            <a:r>
              <a:rPr lang="es-MX" sz="900" kern="1200" dirty="0" smtClean="0">
                <a:solidFill>
                  <a:schemeClr val="tx1"/>
                </a:solidFill>
                <a:latin typeface="+mn-lt"/>
                <a:ea typeface="+mn-ea"/>
                <a:cs typeface="+mn-cs"/>
              </a:rPr>
              <a:t>. Ahora que están entregadas las instrucciones, iniciar competencia.</a:t>
            </a:r>
          </a:p>
          <a:p>
            <a:pPr lvl="0"/>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Amarrar los tobillos de los participantes de cada equipo, de manera tal que queden los seis integrantes en línea. Los dos integrantes que queden en los extremos de la fila, permanecerán sólo con un tobillo amarrado. Pida a uno de ellos que le ayude a hacer los amarres. Usted supervise que todos tengan bien anudados los listones o bien firmes las cintas adhesivas. </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Fijar un lugar para la partida y otro para la meta, y describa el camino que deberá recorrer cada equipo con los tobillos amarrados. </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Otorgar a cada equipo </a:t>
            </a:r>
            <a:r>
              <a:rPr lang="es-MX" sz="900" b="1" kern="1200" dirty="0" smtClean="0">
                <a:solidFill>
                  <a:schemeClr val="tx1"/>
                </a:solidFill>
                <a:latin typeface="+mn-lt"/>
                <a:ea typeface="+mn-ea"/>
                <a:cs typeface="+mn-cs"/>
              </a:rPr>
              <a:t>siete minutos </a:t>
            </a:r>
            <a:r>
              <a:rPr lang="es-MX" sz="900" kern="1200" dirty="0" smtClean="0">
                <a:solidFill>
                  <a:schemeClr val="tx1"/>
                </a:solidFill>
                <a:latin typeface="+mn-lt"/>
                <a:ea typeface="+mn-ea"/>
                <a:cs typeface="+mn-cs"/>
              </a:rPr>
              <a:t>para que diseñen la estrategia que les permitirá ser ganadores. Por cierto, pueden ensayar cómo caminar.</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Dar la partida y haga de árbitro. Al finalizar la competencia solicite que se desamarren y vuelvan al salón.</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Finalmente, solicitar que cada equipo reflexione sobre los aprendizajes que obtuvieron. Que evalúen los aciertos y los inconvenientes de la estrategia que idearon y lo mismo de la forma en que la implementaron</a:t>
            </a:r>
            <a:r>
              <a:rPr lang="es-MX" sz="900" kern="1200" baseline="0" dirty="0" smtClean="0">
                <a:solidFill>
                  <a:schemeClr val="tx1"/>
                </a:solidFill>
                <a:latin typeface="+mn-lt"/>
                <a:ea typeface="+mn-ea"/>
                <a:cs typeface="+mn-cs"/>
              </a:rPr>
              <a:t> y escribirlos en una hoja de </a:t>
            </a:r>
            <a:r>
              <a:rPr lang="es-MX" sz="900" kern="1200" baseline="0" dirty="0" err="1" smtClean="0">
                <a:solidFill>
                  <a:schemeClr val="tx1"/>
                </a:solidFill>
                <a:latin typeface="+mn-lt"/>
                <a:ea typeface="+mn-ea"/>
                <a:cs typeface="+mn-cs"/>
              </a:rPr>
              <a:t>rotafolio</a:t>
            </a:r>
            <a:r>
              <a:rPr lang="es-MX" sz="900" kern="1200" baseline="0" dirty="0" smtClean="0">
                <a:solidFill>
                  <a:schemeClr val="tx1"/>
                </a:solidFill>
                <a:latin typeface="+mn-lt"/>
                <a:ea typeface="+mn-ea"/>
                <a:cs typeface="+mn-cs"/>
              </a:rPr>
              <a:t>.</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43</a:t>
            </a:fld>
            <a:endParaRPr lang="es-MX"/>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a:bodyPr>
          <a:lstStyle/>
          <a:p>
            <a:r>
              <a:rPr lang="es-MX" sz="900" kern="1200" dirty="0" smtClean="0">
                <a:solidFill>
                  <a:schemeClr val="tx1"/>
                </a:solidFill>
                <a:latin typeface="+mn-lt"/>
                <a:ea typeface="+mn-ea"/>
                <a:cs typeface="+mn-cs"/>
              </a:rPr>
              <a:t>Inicie la puesta en común con el debate de cual fue el equipo ganador. Cuando los participantes señalen a aquél que llegó primero a la meta, mencione que esa es una forma de ganar, pero que usted nunca mencionó que en este caso esa sería la condición ganadora. Hágales ver que también puede ser ganador el grupo que más aprendizajes haya obtenido de la experiencia. Dé algunos ejemplos.</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 Otórgueles 5 minutos adicionales </a:t>
            </a:r>
            <a:r>
              <a:rPr lang="es-MX" sz="900" b="1" kern="1200" dirty="0" smtClean="0">
                <a:solidFill>
                  <a:schemeClr val="tx1"/>
                </a:solidFill>
                <a:latin typeface="+mn-lt"/>
                <a:ea typeface="+mn-ea"/>
                <a:cs typeface="+mn-cs"/>
              </a:rPr>
              <a:t>para que reflexionen a partir de esta nueva mirada</a:t>
            </a:r>
            <a:r>
              <a:rPr lang="es-MX" sz="900" kern="1200" dirty="0" smtClean="0">
                <a:solidFill>
                  <a:schemeClr val="tx1"/>
                </a:solidFill>
                <a:latin typeface="+mn-lt"/>
                <a:ea typeface="+mn-ea"/>
                <a:cs typeface="+mn-cs"/>
              </a:rPr>
              <a:t>. Solicite que un representante por equipo exponga los aprendizajes obtenidos. </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Incentive la participación tratando de que se hagan aportes sobre distintos niveles de aprendizaje. Por ejemplo, a nivel personal, a nivel grupal, sobre la carrera misma, sobre aprendizajes para la vida, sobre limitaciones que debieron vencerse, sobre talentos que se tienen, etc. </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Finalmente, por </a:t>
            </a:r>
            <a:r>
              <a:rPr lang="es-MX" sz="900" kern="1200" dirty="0" err="1" smtClean="0">
                <a:solidFill>
                  <a:schemeClr val="tx1"/>
                </a:solidFill>
                <a:latin typeface="+mn-lt"/>
                <a:ea typeface="+mn-ea"/>
                <a:cs typeface="+mn-cs"/>
              </a:rPr>
              <a:t>aplausómetro</a:t>
            </a:r>
            <a:r>
              <a:rPr lang="es-MX" sz="900" kern="1200" dirty="0" smtClean="0">
                <a:solidFill>
                  <a:schemeClr val="tx1"/>
                </a:solidFill>
                <a:latin typeface="+mn-lt"/>
                <a:ea typeface="+mn-ea"/>
                <a:cs typeface="+mn-cs"/>
              </a:rPr>
              <a:t>, designen como campeón al equipo que más y mejores aprendizajes pudo identificar.</a:t>
            </a:r>
            <a:endParaRPr lang="es-MX" sz="9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44</a:t>
            </a:fld>
            <a:endParaRPr lang="es-MX"/>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Retomar la metáfora de la cebolla. Ejemplifique con lo acontecido</a:t>
            </a:r>
            <a:r>
              <a:rPr lang="es-MX" sz="900" kern="1200" baseline="0" dirty="0" smtClean="0">
                <a:solidFill>
                  <a:schemeClr val="tx1"/>
                </a:solidFill>
                <a:latin typeface="+mn-lt"/>
                <a:ea typeface="+mn-ea"/>
                <a:cs typeface="+mn-cs"/>
              </a:rPr>
              <a:t> en la carrera</a:t>
            </a:r>
            <a:r>
              <a:rPr lang="es-MX" sz="900" kern="1200" dirty="0" smtClean="0">
                <a:solidFill>
                  <a:schemeClr val="tx1"/>
                </a:solidFill>
                <a:latin typeface="+mn-lt"/>
                <a:ea typeface="+mn-ea"/>
                <a:cs typeface="+mn-cs"/>
              </a:rPr>
              <a:t>, por ejemplo, una lectura posible era que ganaba el grupo que llegara primero. Otra posible ganancia estaba en identificar los aprendizajes obtenidos. Mencionar que cuando se fracasa, desde la evaluación del producto esperado, se puede triunfar desde el aprendizaje que se obtiene de la experiencia. Destacar todos los aprendizajes posibles de obtener a partir del “fracaso” de los equipos “perdedores”.</a:t>
            </a:r>
          </a:p>
          <a:p>
            <a:pPr>
              <a:buNone/>
            </a:pPr>
            <a:r>
              <a:rPr lang="es-MX" sz="900" kern="1200" dirty="0" smtClean="0">
                <a:solidFill>
                  <a:schemeClr val="tx1"/>
                </a:solidFill>
                <a:latin typeface="+mn-lt"/>
                <a:ea typeface="+mn-ea"/>
                <a:cs typeface="+mn-cs"/>
              </a:rPr>
              <a:t> </a:t>
            </a:r>
          </a:p>
          <a:p>
            <a:r>
              <a:rPr lang="es-MX" sz="900" kern="1200" dirty="0" smtClean="0">
                <a:solidFill>
                  <a:schemeClr val="tx1"/>
                </a:solidFill>
                <a:latin typeface="+mn-lt"/>
                <a:ea typeface="+mn-ea"/>
                <a:cs typeface="+mn-cs"/>
              </a:rPr>
              <a:t>De las intervenciones participativas se podrá concluir que cada aprendizaje permite, a través de la conciencia del proceso, aprender a distintos niveles. El aprendizaje lineal hubiera sido: “Aprendí (o no) a competir con los pies amarrados”. </a:t>
            </a:r>
            <a:r>
              <a:rPr lang="es-MX" sz="900" b="1" kern="1200" dirty="0" smtClean="0">
                <a:solidFill>
                  <a:schemeClr val="tx1"/>
                </a:solidFill>
                <a:latin typeface="+mn-lt"/>
                <a:ea typeface="+mn-ea"/>
                <a:cs typeface="+mn-cs"/>
              </a:rPr>
              <a:t>El meta aprendizaje comprende todos los otros niveles que los participantes identificaron.</a:t>
            </a:r>
          </a:p>
          <a:p>
            <a:endParaRPr lang="es-MX" b="1"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45</a:t>
            </a:fld>
            <a:endParaRPr lang="es-MX"/>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dirty="0" smtClean="0"/>
              <a:t>Los estudiantes son evaluados por un resultado, las personas que trabajan son evaluadas por un resultado, sin importar cómo fue el proceso. Rara vez se revisa cómo se llegó a éste u otro resultado, cuál es la actitud con que se enfrentó una tarea. Tal vez si se hiciera se podría corregir el proceso, la estrategia utilizada, el análisis aplicado, y se podrían introducir rectificaciones en el origen de los problemas.</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50</a:t>
            </a:fld>
            <a:endParaRPr lang="es-MX"/>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a:bodyPr>
          <a:lstStyle/>
          <a:p>
            <a:pPr lvl="0"/>
            <a:r>
              <a:rPr lang="es-MX" sz="900" kern="1200" dirty="0" smtClean="0">
                <a:solidFill>
                  <a:schemeClr val="tx1"/>
                </a:solidFill>
                <a:latin typeface="+mn-lt"/>
                <a:ea typeface="+mn-ea"/>
                <a:cs typeface="+mn-cs"/>
              </a:rPr>
              <a:t>Introducir la actividad señalando que van a poner en juego la importancia de evaluar el propio desempeño de modo de obtener un aprendizaje y poder redireccionar las conductas, cuando sea aconsejable.</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Formar equipos de ocho participantes y proporcionarles</a:t>
            </a:r>
            <a:r>
              <a:rPr lang="es-MX" sz="900" kern="1200" baseline="0" dirty="0" smtClean="0">
                <a:solidFill>
                  <a:schemeClr val="tx1"/>
                </a:solidFill>
                <a:latin typeface="+mn-lt"/>
                <a:ea typeface="+mn-ea"/>
                <a:cs typeface="+mn-cs"/>
              </a:rPr>
              <a:t> el material didáctico.</a:t>
            </a:r>
          </a:p>
          <a:p>
            <a:pPr lvl="0">
              <a:buNone/>
            </a:pPr>
            <a:endParaRPr lang="es-MX" sz="900" kern="1200" dirty="0" smtClean="0">
              <a:solidFill>
                <a:schemeClr val="tx1"/>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Señáleles que deben construir una torre. La ganadora será la más alta y autosustentable (no se puede adherir con pegamento a la mesa). 5 minutos.</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None/>
              <a:tabLst/>
              <a:defRPr/>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Al finalizar el tiempo reglamentario, detener la actividad. Medir cada torre, anote en el pizarrón la altura obtenida, muévala para verificar que se sostiene por sí misma. Establezca cuál fue el equipo ganador de la primera construcción, de acuerdo al requisito de altura y estabilidad.</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Otorgue 3 minutos para que los equipos miren y se acerquen a conocer las torres de los otros equipos.</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Solicitar que desechen las torres recién hechas, reciclando los clips.</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Otorgue 4 minutos para que cada grupo reflexione sobre cómo hicieron el proceso anterior y cómo deberían hacerlo ahora, ya que tendrán una segunda oportunidad en las mismas condiciones anteriores. Entregue nuevamente 20 fichas bibliográficas por grupo y cinta adhesiva, si nos les queda.</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Dé otros 5 minutos para una nueva construcción. Posteriormente medir</a:t>
            </a:r>
            <a:r>
              <a:rPr lang="es-MX" sz="900" kern="1200" baseline="0" dirty="0" smtClean="0">
                <a:solidFill>
                  <a:schemeClr val="tx1"/>
                </a:solidFill>
                <a:latin typeface="+mn-lt"/>
                <a:ea typeface="+mn-ea"/>
                <a:cs typeface="+mn-cs"/>
              </a:rPr>
              <a:t> y comprobar que se sostiene por si misma. C</a:t>
            </a:r>
            <a:r>
              <a:rPr lang="es-MX" sz="900" kern="1200" dirty="0" smtClean="0">
                <a:solidFill>
                  <a:schemeClr val="tx1"/>
                </a:solidFill>
                <a:latin typeface="+mn-lt"/>
                <a:ea typeface="+mn-ea"/>
                <a:cs typeface="+mn-cs"/>
              </a:rPr>
              <a:t>omparar alturas de la primera y segunda construcción. Declare un ganador de la segunda vuelta.</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Los equipos se reunirán a reflexionar sobre la actividad, para lo cual distribúyales la lámina “Evaluación de la actividad” y hojas en blanco. 10 minutos</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51</a:t>
            </a:fld>
            <a:endParaRPr lang="es-MX"/>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Solicitar que un representante por equipo exponga las conclusiones del proceso evaluativo. Orientar el análisis sobre cómo, al estar conscientes del proceso que estaban llevando a cabo, pudieron modificar estrategias, actitudes, ritmos, etc., y cómo estas modificaciones produjeron aprendizajes. Permitir que evalúen cómo lo aprendido también puede representar aprendizajes para la vida.</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52</a:t>
            </a:fld>
            <a:endParaRPr lang="es-MX"/>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Concluir que al observar reflexivamente el proceso de ejecución y al evaluar los resultados, se obtienen mayores aprendizajes que si uno se centrara sólo en los resultados. Cuando miraron las torres de los otros equipos tuvieron un valioso aprendizaje que, extrapolado a la vida real, significa aprender de la observación consciente de experiencias propias y ajenas. Destaque cómo los aprendizajes obtenidos en la reflexión les permitieron redireccionar la ejecución del segundo momento.</a:t>
            </a: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ES_tradnl" sz="900" kern="1200" dirty="0" smtClean="0">
              <a:solidFill>
                <a:schemeClr val="tx1"/>
              </a:solidFill>
              <a:latin typeface="+mn-lt"/>
              <a:ea typeface="+mn-ea"/>
              <a:cs typeface="+mn-cs"/>
            </a:endParaRP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ES_tradnl" sz="900" kern="1200" dirty="0" smtClean="0">
                <a:solidFill>
                  <a:schemeClr val="tx1"/>
                </a:solidFill>
                <a:latin typeface="+mn-lt"/>
                <a:ea typeface="+mn-ea"/>
                <a:cs typeface="+mn-cs"/>
              </a:rPr>
              <a:t>Al termino de esta actividad pedir que</a:t>
            </a:r>
            <a:r>
              <a:rPr lang="es-ES_tradnl" sz="900" kern="1200" baseline="0" dirty="0" smtClean="0">
                <a:solidFill>
                  <a:schemeClr val="tx1"/>
                </a:solidFill>
                <a:latin typeface="+mn-lt"/>
                <a:ea typeface="+mn-ea"/>
                <a:cs typeface="+mn-cs"/>
              </a:rPr>
              <a:t> en casa </a:t>
            </a:r>
            <a:r>
              <a:rPr lang="es-MX" sz="900" kern="1200" dirty="0" smtClean="0">
                <a:solidFill>
                  <a:schemeClr val="tx1"/>
                </a:solidFill>
                <a:latin typeface="+mn-lt"/>
                <a:ea typeface="+mn-ea"/>
                <a:cs typeface="+mn-cs"/>
              </a:rPr>
              <a:t>el participante que registre</a:t>
            </a:r>
            <a:r>
              <a:rPr lang="es-MX" sz="900" kern="1200" baseline="0" dirty="0" smtClean="0">
                <a:solidFill>
                  <a:schemeClr val="tx1"/>
                </a:solidFill>
                <a:latin typeface="+mn-lt"/>
                <a:ea typeface="+mn-ea"/>
                <a:cs typeface="+mn-cs"/>
              </a:rPr>
              <a:t> en la lamina “</a:t>
            </a:r>
            <a:r>
              <a:rPr lang="es-MX" sz="900" b="1" kern="1200" dirty="0" smtClean="0">
                <a:solidFill>
                  <a:schemeClr val="tx1"/>
                </a:solidFill>
                <a:latin typeface="+mn-lt"/>
                <a:ea typeface="+mn-ea"/>
                <a:cs typeface="+mn-cs"/>
              </a:rPr>
              <a:t>EVIDENCIA DE META APRENDIZAJE”, </a:t>
            </a:r>
            <a:r>
              <a:rPr lang="es-MX" sz="900" kern="1200" dirty="0" smtClean="0">
                <a:solidFill>
                  <a:schemeClr val="tx1"/>
                </a:solidFill>
                <a:latin typeface="+mn-lt"/>
                <a:ea typeface="+mn-ea"/>
                <a:cs typeface="+mn-cs"/>
              </a:rPr>
              <a:t> reflexiones de aprendizaje a partir de una experiencia vivida por él. De esta forma evidenciará su capacidad de hacer consciente el proceso de aprender a aprender.</a:t>
            </a: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kern="1200" dirty="0" smtClean="0">
              <a:solidFill>
                <a:schemeClr val="tx1"/>
              </a:solidFill>
              <a:latin typeface="+mn-lt"/>
              <a:ea typeface="+mn-ea"/>
              <a:cs typeface="+mn-cs"/>
            </a:endParaRP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53</a:t>
            </a:fld>
            <a:endParaRPr lang="es-MX"/>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54</a:t>
            </a:fld>
            <a:endParaRPr lang="es-MX"/>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Un teórico en esta materia, David </a:t>
            </a:r>
            <a:r>
              <a:rPr lang="es-MX" dirty="0" err="1" smtClean="0"/>
              <a:t>Kolb</a:t>
            </a:r>
            <a:r>
              <a:rPr lang="es-MX" dirty="0" smtClean="0"/>
              <a:t>, dice que en la práctica lo que sucede es que la mayoría de nosotros tendemos a destacarnos en uno, o como mucho en dos, de estos cuatro estilos de aprendizaje:</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57</a:t>
            </a:fld>
            <a:endParaRPr lang="es-MX"/>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Aprender a aprender significa conocer cuál es nuestro estilo dominante y diversificarnos hacia prácticas que nos son más lejanas, para aumentar nuestra eficiencia y flexibilidad.</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60</a:t>
            </a:fld>
            <a:endParaRPr 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a:t>
            </a:fld>
            <a:endParaRPr lang="es-MX"/>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lnSpcReduction="10000"/>
          </a:bodyPr>
          <a:lstStyle/>
          <a:p>
            <a:pPr lvl="0"/>
            <a:r>
              <a:rPr lang="es-MX" sz="900" kern="1200" dirty="0" smtClean="0">
                <a:solidFill>
                  <a:schemeClr val="tx1"/>
                </a:solidFill>
                <a:latin typeface="+mn-lt"/>
                <a:ea typeface="+mn-ea"/>
                <a:cs typeface="+mn-cs"/>
              </a:rPr>
              <a:t>Introduzca la actividad señalando la importancia que tiene el aprendizaje como una necesidad permanente en la vida diaria, en el ámbito laboral y en el desarrollo personal. En este sentido, es muy importante desarrollar la capacidad para controlar y dirigir nuestro propio aprendizaje, en forma activa. Evitar un rol pasivo como alguien a quien le “enseñan “y tomar un rol activo como alguien que “aprende” y, más aún, que aprende a aprender.</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A continuación explicar que se iniciará la actividad aplicando un instrumento que les permitirá conocer sus propios estilos de aprendizaje, lo cual les ayudará a conocer mejor sus estrategias y capacidades al momento de aprender.</a:t>
            </a:r>
          </a:p>
          <a:p>
            <a:pPr lvl="0">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Entregar</a:t>
            </a:r>
            <a:r>
              <a:rPr lang="es-MX" sz="900" kern="1200" baseline="0" dirty="0" smtClean="0">
                <a:solidFill>
                  <a:schemeClr val="tx1"/>
                </a:solidFill>
                <a:latin typeface="+mn-lt"/>
                <a:ea typeface="+mn-ea"/>
                <a:cs typeface="+mn-cs"/>
              </a:rPr>
              <a:t> </a:t>
            </a:r>
            <a:r>
              <a:rPr lang="es-MX" sz="900" kern="1200" dirty="0" smtClean="0">
                <a:solidFill>
                  <a:schemeClr val="tx1"/>
                </a:solidFill>
                <a:latin typeface="+mn-lt"/>
                <a:ea typeface="+mn-ea"/>
                <a:cs typeface="+mn-cs"/>
              </a:rPr>
              <a:t>el cuestionario de “Estilos de Aprendizaje” a cada participante y leer las instrucciones en voz alta. </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Posteriormente  entrégueles la lámina “Inventario de Estilos de Aprendizaje”, para facilitarles la interpretación de sus resultados”.</a:t>
            </a:r>
          </a:p>
          <a:p>
            <a:pPr lvl="0">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Indicar a los participantes que se procederá a ejercitar el estilo que tengan menos desarrollado, para lo cual deberán agruparse en cada esquina de la sala de acuerdo a aquél en que obtuvieron el menor puntaje. Asignar un estilo en cada rincón de la sala de trabajo; así tendrá uno en el que practicarán el actuar, otro el reflexionar, el que sigue el teorizar y, finalmente en el cuarto rincón, ejercitarán el experimentar. Designar un monitor para cada esquina de aprendizaje; el que tenga el puntaje más alto en ese estilo. En otras palabras, en cada rincón estarán los participantes que en ese estilo obtuvieron los menores puntajes, coordinados por aquel compañero que obtuvo el mayor puntaje.</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Entregue a cada monitor las instrucciones para su equipo y solicíteles que se hagan cargo de leerlas en voz alta y que  coordinen la realización de la actividad. También entregue al monitor del rincón 3 y del rincón 4, la lámina de respuestas correctas.</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61</a:t>
            </a:fld>
            <a:endParaRPr lang="es-MX"/>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Solicitar que un representante de los distintos rincones manifiesten las dificultades de las diferentes tareas que les fueron encomendadas y la utilidad de ejercitar aquellas prácticas más débiles. </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62</a:t>
            </a:fld>
            <a:endParaRPr lang="es-MX"/>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Concluir que buscar caminos y actividades para fortalecer aquellas áreas más débiles, nos hace más flexibles para incorporar distintos tipos de aprendizajes. En la medida en que somos receptivos a incorporar nuevas prácticas podemos aprender de nuestros amigos, de nuestros jefes, de compañeros de trabajo, de nuestros padres, de nuestros hermanos, tíos, abuelos o de alguna persona que nos parezca especialmente interesante. Podemos aprender de los libros, de las revistas, de la televisión, de la radio, de las películas, de toda la información que hay en Internet. La vida diaria y la modernidad nos otorgan múltiples formas de aprender que van mucho más allá  del salón de clases.</a:t>
            </a: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ES_tradnl" sz="900" kern="1200" dirty="0" smtClean="0">
              <a:solidFill>
                <a:schemeClr val="tx1"/>
              </a:solidFill>
              <a:latin typeface="+mn-lt"/>
              <a:ea typeface="+mn-ea"/>
              <a:cs typeface="+mn-cs"/>
            </a:endParaRP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Al término de esta Actividad, proporcionar a los participantes</a:t>
            </a:r>
            <a:r>
              <a:rPr lang="es-MX" sz="900" kern="1200" baseline="0" dirty="0" smtClean="0">
                <a:solidFill>
                  <a:schemeClr val="tx1"/>
                </a:solidFill>
                <a:latin typeface="+mn-lt"/>
                <a:ea typeface="+mn-ea"/>
                <a:cs typeface="+mn-cs"/>
              </a:rPr>
              <a:t> la lamina </a:t>
            </a:r>
            <a:r>
              <a:rPr lang="es-MX" sz="900" b="1" kern="1200" dirty="0" smtClean="0">
                <a:solidFill>
                  <a:schemeClr val="tx1"/>
                </a:solidFill>
                <a:latin typeface="+mn-lt"/>
                <a:ea typeface="+mn-ea"/>
                <a:cs typeface="+mn-cs"/>
              </a:rPr>
              <a:t>EVIDENCIA DE APERTURA A DISTINTOS ESTILOS DE APRENDIZAJE </a:t>
            </a:r>
            <a:r>
              <a:rPr lang="es-MX" sz="900" b="0" kern="1200" dirty="0" smtClean="0">
                <a:solidFill>
                  <a:schemeClr val="tx1"/>
                </a:solidFill>
                <a:latin typeface="+mn-lt"/>
                <a:ea typeface="+mn-ea"/>
                <a:cs typeface="+mn-cs"/>
              </a:rPr>
              <a:t>con</a:t>
            </a:r>
            <a:r>
              <a:rPr lang="es-MX" sz="900" b="0" kern="1200" baseline="0" dirty="0" smtClean="0">
                <a:solidFill>
                  <a:schemeClr val="tx1"/>
                </a:solidFill>
                <a:latin typeface="+mn-lt"/>
                <a:ea typeface="+mn-ea"/>
                <a:cs typeface="+mn-cs"/>
              </a:rPr>
              <a:t> el objetivo de </a:t>
            </a:r>
            <a:r>
              <a:rPr lang="es-MX" sz="900" kern="1200" dirty="0" smtClean="0">
                <a:solidFill>
                  <a:schemeClr val="tx1"/>
                </a:solidFill>
                <a:latin typeface="+mn-lt"/>
                <a:ea typeface="+mn-ea"/>
                <a:cs typeface="+mn-cs"/>
              </a:rPr>
              <a:t>evidenciar la flexibilidad a incorporar nuevos estilos de aprendizaje.</a:t>
            </a: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kern="1200" dirty="0" smtClean="0">
              <a:solidFill>
                <a:schemeClr val="tx1"/>
              </a:solidFill>
              <a:latin typeface="+mn-lt"/>
              <a:ea typeface="+mn-ea"/>
              <a:cs typeface="+mn-cs"/>
            </a:endParaRP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63</a:t>
            </a:fld>
            <a:endParaRPr lang="es-MX"/>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Se debe producirse insatisfacción con las ideas existentes, las que ante determinadas situaciones concretas ya no resultan de utilidad. </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66</a:t>
            </a:fld>
            <a:endParaRPr lang="es-MX"/>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En general, las propuestas basadas en el cambio cognitivo encierran la idea de que dicho cambio produce, a su vez, cambios en procedimientos y actitudes. De allí el vínculo entre aprendizaje, cambio y aprender a aprender.</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67</a:t>
            </a:fld>
            <a:endParaRPr lang="es-MX"/>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lnSpcReduction="10000"/>
          </a:bodyPr>
          <a:lstStyle/>
          <a:p>
            <a:pPr lvl="0"/>
            <a:r>
              <a:rPr lang="es-MX" sz="900" kern="1200" dirty="0" smtClean="0">
                <a:solidFill>
                  <a:schemeClr val="tx1"/>
                </a:solidFill>
                <a:latin typeface="+mn-lt"/>
                <a:ea typeface="+mn-ea"/>
                <a:cs typeface="+mn-cs"/>
              </a:rPr>
              <a:t>Explicar que harán un ejercicio de autoconocimiento, mediante la acción de escoger fichas que interpreten el sentir individual y también el sentir mayoritario del grupo.</a:t>
            </a:r>
          </a:p>
          <a:p>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Posteriormente, solicitar al grupo que se divida en equipos de cinco, repartir el material didáctico</a:t>
            </a:r>
            <a:r>
              <a:rPr lang="es-MX" sz="900" kern="1200" baseline="0" dirty="0" smtClean="0">
                <a:solidFill>
                  <a:schemeClr val="tx1"/>
                </a:solidFill>
                <a:latin typeface="+mn-lt"/>
                <a:ea typeface="+mn-ea"/>
                <a:cs typeface="+mn-cs"/>
              </a:rPr>
              <a:t> a los equipos</a:t>
            </a:r>
            <a:r>
              <a:rPr lang="es-MX" sz="900" kern="1200" dirty="0" smtClean="0">
                <a:solidFill>
                  <a:schemeClr val="tx1"/>
                </a:solidFill>
                <a:latin typeface="+mn-lt"/>
                <a:ea typeface="+mn-ea"/>
                <a:cs typeface="+mn-cs"/>
              </a:rPr>
              <a:t>.</a:t>
            </a:r>
          </a:p>
          <a:p>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Cada equipo nombrará un coordinador, que dirigirá la actividad.</a:t>
            </a:r>
          </a:p>
          <a:p>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Solicítele al coordinador que distribuya las tarjetas, tratando de que cada participante quede con la misma cantidad. Si son cinco participantes, cada uno tendrá cuatro tarjetas. Al centro de la mesa de trabajo, de cada equipo, se dejará el tablero.</a:t>
            </a:r>
          </a:p>
          <a:p>
            <a:pPr lvl="0"/>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Pedir  que cada participante lea sus tarjetas y decida dónde las clasificarían, según las opciones que otorga el tablero.  Y</a:t>
            </a:r>
            <a:r>
              <a:rPr lang="es-MX" sz="900" kern="1200" baseline="0" dirty="0" smtClean="0">
                <a:solidFill>
                  <a:schemeClr val="tx1"/>
                </a:solidFill>
                <a:latin typeface="+mn-lt"/>
                <a:ea typeface="+mn-ea"/>
                <a:cs typeface="+mn-cs"/>
              </a:rPr>
              <a:t> explicarles las instrucciones del juego.</a:t>
            </a:r>
            <a:endParaRPr lang="es-MX" sz="900" kern="1200" dirty="0" smtClean="0">
              <a:solidFill>
                <a:schemeClr val="tx1"/>
              </a:solidFill>
              <a:latin typeface="+mn-lt"/>
              <a:ea typeface="+mn-ea"/>
              <a:cs typeface="+mn-cs"/>
            </a:endParaRPr>
          </a:p>
          <a:p>
            <a:pPr>
              <a:buNone/>
            </a:pPr>
            <a:r>
              <a:rPr lang="es-MX" sz="900" kern="1200" dirty="0" smtClean="0">
                <a:solidFill>
                  <a:schemeClr val="tx1"/>
                </a:solidFill>
                <a:latin typeface="+mn-lt"/>
                <a:ea typeface="+mn-ea"/>
                <a:cs typeface="+mn-cs"/>
              </a:rPr>
              <a:t> </a:t>
            </a:r>
          </a:p>
          <a:p>
            <a:pPr lvl="0"/>
            <a:r>
              <a:rPr lang="es-MX" sz="900" kern="1200" dirty="0" smtClean="0">
                <a:solidFill>
                  <a:schemeClr val="tx1"/>
                </a:solidFill>
                <a:latin typeface="+mn-lt"/>
                <a:ea typeface="+mn-ea"/>
                <a:cs typeface="+mn-cs"/>
              </a:rPr>
              <a:t>Cada uno debe comentar la opción en que clasifica sus tarjetas y, luego, las colocará en el tablero, sobre la ficha correspondiente. Se debe repetir, por turno, la participación de cada integrante del equipo, hasta que el coordinador señale que se ha cumplido el tiempo de 15 minutos.</a:t>
            </a:r>
          </a:p>
          <a:p>
            <a:pPr>
              <a:buNone/>
            </a:pPr>
            <a:r>
              <a:rPr lang="es-MX" sz="900" kern="1200" dirty="0" smtClean="0">
                <a:solidFill>
                  <a:schemeClr val="tx1"/>
                </a:solidFill>
                <a:latin typeface="+mn-lt"/>
                <a:ea typeface="+mn-ea"/>
                <a:cs typeface="+mn-cs"/>
              </a:rPr>
              <a:t> </a:t>
            </a:r>
          </a:p>
          <a:p>
            <a:pPr lvl="0"/>
            <a:r>
              <a:rPr lang="es-MX" sz="900" kern="1200" dirty="0" smtClean="0">
                <a:solidFill>
                  <a:schemeClr val="tx1"/>
                </a:solidFill>
                <a:latin typeface="+mn-lt"/>
                <a:ea typeface="+mn-ea"/>
                <a:cs typeface="+mn-cs"/>
              </a:rPr>
              <a:t>Finalmente, los participantes recogen las fichas que están en los casilleros “con un poco de esfuerzo puedo lograrla” y “quiero trabajarla, aunque me costará mucho”</a:t>
            </a:r>
            <a:r>
              <a:rPr lang="es-MX" sz="900" kern="1200" baseline="0" dirty="0" smtClean="0">
                <a:solidFill>
                  <a:schemeClr val="tx1"/>
                </a:solidFill>
                <a:latin typeface="+mn-lt"/>
                <a:ea typeface="+mn-ea"/>
                <a:cs typeface="+mn-cs"/>
              </a:rPr>
              <a:t> y e</a:t>
            </a:r>
            <a:r>
              <a:rPr lang="es-MX" sz="900" kern="1200" dirty="0" smtClean="0">
                <a:solidFill>
                  <a:schemeClr val="tx1"/>
                </a:solidFill>
                <a:latin typeface="+mn-lt"/>
                <a:ea typeface="+mn-ea"/>
                <a:cs typeface="+mn-cs"/>
              </a:rPr>
              <a:t>legirán sólo una de cada categoría y, en equipo, propondrán ideas concretas para mejorar esas dos situaciones. 10 minutos para completar esta parte en equipos.</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68</a:t>
            </a:fld>
            <a:endParaRPr lang="es-MX"/>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El coordinador de cada equipo comentará, en primer lugar, cuáles tarjetas quedaron clasificadas en “no deseo trabajarla en este momento”. Luego seleccionarán las dos tarjetas elegidas en las clasificaciones “con un poco de esfuerzo puedo lograrla” y “quiero trabajarla, aunque me costará mucho”, y le pedirá a los equipos que expongan las ideas que seleccionaron para mejorarlas.</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Ofrecer la palabra para que los participantes intervengan en torno a la necesidad de abandonar aprendizajes adquiridos, con el objeto de incorporar otros que generen conductas más adecuadas a las exigencias del entorno.</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69</a:t>
            </a:fld>
            <a:endParaRPr lang="es-MX"/>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Reforzar la noción de etapas que vivimos las personas para producir nuevos aprendizajes, motivados casi siempre por una necesidad no resuelta. Apoyándose en los antecedentes para el facilitador, mencione la relación permanente entre los cambios de conducta que producen los nuevos aprendizajes y la necesidad de aprendizajes para enfrentar los cambios exigidos por el entorno.</a:t>
            </a: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kern="1200" dirty="0" smtClean="0">
              <a:solidFill>
                <a:schemeClr val="tx1"/>
              </a:solidFill>
              <a:latin typeface="+mn-lt"/>
              <a:ea typeface="+mn-ea"/>
              <a:cs typeface="+mn-cs"/>
            </a:endParaRP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Al término de esta Actividad, proporcionar a los participantes</a:t>
            </a:r>
            <a:r>
              <a:rPr lang="es-MX" sz="900" kern="1200" baseline="0" dirty="0" smtClean="0">
                <a:solidFill>
                  <a:schemeClr val="tx1"/>
                </a:solidFill>
                <a:latin typeface="+mn-lt"/>
                <a:ea typeface="+mn-ea"/>
                <a:cs typeface="+mn-cs"/>
              </a:rPr>
              <a:t> la lamina </a:t>
            </a:r>
            <a:r>
              <a:rPr lang="es-MX" sz="900" b="1" kern="1200" dirty="0" smtClean="0">
                <a:solidFill>
                  <a:schemeClr val="tx1"/>
                </a:solidFill>
                <a:latin typeface="+mn-lt"/>
                <a:ea typeface="+mn-ea"/>
                <a:cs typeface="+mn-cs"/>
              </a:rPr>
              <a:t>EVIDENCIA DE LA CAPACIDAD DE “APRENDER PARA EL CAMBIO”, para que en su casa conteste el test,</a:t>
            </a:r>
            <a:r>
              <a:rPr lang="es-MX" sz="900" b="1" kern="1200" baseline="0" dirty="0" smtClean="0">
                <a:solidFill>
                  <a:schemeClr val="tx1"/>
                </a:solidFill>
                <a:latin typeface="+mn-lt"/>
                <a:ea typeface="+mn-ea"/>
                <a:cs typeface="+mn-cs"/>
              </a:rPr>
              <a:t> </a:t>
            </a:r>
            <a:r>
              <a:rPr lang="es-MX" sz="900" b="0" kern="1200" dirty="0" smtClean="0">
                <a:solidFill>
                  <a:schemeClr val="tx1"/>
                </a:solidFill>
                <a:latin typeface="+mn-lt"/>
                <a:ea typeface="+mn-ea"/>
                <a:cs typeface="+mn-cs"/>
              </a:rPr>
              <a:t>el cual pondrá de manifiesto la capacidad de diseñar un plan relacionado con dos aspectos por mejorar.</a:t>
            </a:r>
          </a:p>
          <a:p>
            <a:endParaRPr lang="es-MX" b="0"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70</a:t>
            </a:fld>
            <a:endParaRPr lang="es-MX"/>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Digamos para finalizar que, si bien es cierto que debemos estar permanentemente incorporando nuevos aprendizajes para lograr mejores adaptaciones a nuevas realidades o contextos, la incorporación de estos nuevos aprendizajes debe estar en relación con nuestros intereses, deben estar relacionados con nuestras necesidades y con la utilidad y el impacto que proporcionarán.</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74</a:t>
            </a:fld>
            <a:endParaRPr lang="es-MX"/>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pPr lvl="0"/>
            <a:r>
              <a:rPr lang="es-MX" sz="900" kern="1200" dirty="0" smtClean="0">
                <a:solidFill>
                  <a:schemeClr val="tx1"/>
                </a:solidFill>
                <a:latin typeface="+mn-lt"/>
                <a:ea typeface="+mn-ea"/>
                <a:cs typeface="+mn-cs"/>
              </a:rPr>
              <a:t>Señalar que se simularán tres escenarios en los cuales se requieren conocimientos diferenciados. Se representará el escenario de un trabajador independiente, uno dependiente y uno en que se ha optado por continuar estudios superiores.</a:t>
            </a:r>
          </a:p>
          <a:p>
            <a:pPr>
              <a:buNone/>
            </a:pPr>
            <a:r>
              <a:rPr lang="es-MX" sz="900" kern="1200" dirty="0" smtClean="0">
                <a:solidFill>
                  <a:schemeClr val="tx1"/>
                </a:solidFill>
                <a:latin typeface="+mn-lt"/>
                <a:ea typeface="+mn-ea"/>
                <a:cs typeface="+mn-cs"/>
              </a:rPr>
              <a:t> </a:t>
            </a:r>
          </a:p>
          <a:p>
            <a:pPr lvl="0"/>
            <a:r>
              <a:rPr lang="es-MX" sz="900" kern="1200" dirty="0" smtClean="0">
                <a:solidFill>
                  <a:schemeClr val="tx1"/>
                </a:solidFill>
                <a:latin typeface="+mn-lt"/>
                <a:ea typeface="+mn-ea"/>
                <a:cs typeface="+mn-cs"/>
              </a:rPr>
              <a:t>Presentar a los tres seleccionados por su experiencia. Indicar al grupo que ellos serán observadores en los trabajos grupales e integrarán un panel, una vez que los equipos hayan finalizado la reflexión. El valor del aporte de los seleccionados radica en que ellos ya han experimentado la necesidad de responder al medio laboral en el que se han desenvuelto en alguna oportunidad.</a:t>
            </a:r>
          </a:p>
          <a:p>
            <a:pPr lvl="0">
              <a:buNone/>
            </a:pPr>
            <a:r>
              <a:rPr lang="es-MX" dirty="0" smtClean="0"/>
              <a:t> </a:t>
            </a: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 Solicitar al grupo dividirse en </a:t>
            </a:r>
            <a:r>
              <a:rPr lang="es-MX" sz="900" b="1" kern="1200" dirty="0" smtClean="0">
                <a:solidFill>
                  <a:schemeClr val="tx1"/>
                </a:solidFill>
                <a:latin typeface="+mn-lt"/>
                <a:ea typeface="+mn-ea"/>
                <a:cs typeface="+mn-cs"/>
              </a:rPr>
              <a:t>seis equipos de igual número de participantes.</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Entregar a cada equipo una hoja con las instrucciones, según corresponda: dos equipos serán trabajadores independientes, dos corresponderán a trabajadores de una empresa y dos se situarán en el escenario de continuación de estudios.</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Deberán preguntarse las ventajas que aprecian en el medio en que están ubicados, con qué problemas creen que se enfrentarán, cuáles son las fortalezas que tienen para enfrentarlos y qué nuevos aprendizajes presumen que deberán adquirir.  15 minutos para que, como equipo, desarrollen la actividad y escriban los resultados en papel </a:t>
            </a:r>
            <a:r>
              <a:rPr lang="es-MX" sz="900" kern="1200" dirty="0" err="1" smtClean="0">
                <a:solidFill>
                  <a:schemeClr val="tx1"/>
                </a:solidFill>
                <a:latin typeface="+mn-lt"/>
                <a:ea typeface="+mn-ea"/>
                <a:cs typeface="+mn-cs"/>
              </a:rPr>
              <a:t>rotafolio</a:t>
            </a:r>
            <a:r>
              <a:rPr lang="es-MX" sz="900" kern="1200" dirty="0" smtClean="0">
                <a:solidFill>
                  <a:schemeClr val="tx1"/>
                </a:solidFill>
                <a:latin typeface="+mn-lt"/>
                <a:ea typeface="+mn-ea"/>
                <a:cs typeface="+mn-cs"/>
              </a:rPr>
              <a:t>.</a:t>
            </a:r>
          </a:p>
          <a:p>
            <a:pPr>
              <a:buNone/>
            </a:pPr>
            <a:endParaRPr lang="es-MX" sz="900" kern="1200" dirty="0" smtClean="0">
              <a:solidFill>
                <a:schemeClr val="tx1"/>
              </a:solidFill>
              <a:latin typeface="+mn-lt"/>
              <a:ea typeface="+mn-ea"/>
              <a:cs typeface="+mn-cs"/>
            </a:endParaRPr>
          </a:p>
          <a:p>
            <a:pPr lvl="0"/>
            <a:r>
              <a:rPr lang="es-MX" sz="900" kern="1200" dirty="0" smtClean="0">
                <a:solidFill>
                  <a:schemeClr val="tx1"/>
                </a:solidFill>
                <a:latin typeface="+mn-lt"/>
                <a:ea typeface="+mn-ea"/>
                <a:cs typeface="+mn-cs"/>
              </a:rPr>
              <a:t>Finalizar esta parte de la actividad solicitando que un representante por equipo exponga el trabajo.</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75</a:t>
            </a:fld>
            <a:endParaRPr lang="es-MX"/>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Arial" pitchFamily="34" charset="0"/>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a:t>
            </a:fld>
            <a:endParaRPr lang="es-MX"/>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Integrar un panel con los 3 seleccionados y solicite un voluntario del grupo que haga el rol de moderador. Éste conductor solicitará a los seleccionados que comenten sus experiencias, en cuanto a las competencias que tenían al ingresar al mundo del trabajo y cuáles debieron ir adquiriendo posteriormente. Luego se ofrecerá la palabra para preguntas, opiniones y reflexiones. Intente centrar el análisis en el tema de los nuevos aprendizajes, del impacto de dichos aprendizajes en su desempeño laboral, de oportunidades que se abren o se cierran, según las competencias de cada cual a lo largo de la vida.</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Destacar la importancia, además, de actuar con criterios de realidad frente a las situaciones próximas laborales y/o de perfeccionamiento académico. Un papel importante lo tendrán los seleccionados ya que ellos conocen la realidad y ayudarán a los participantes a producir ajustes en sus visiones respecto de qué enfrentarán al insertarse o reinsertarse en un trabajo.</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El moderador a cargo, expone las conclusiones del trabajo realizado, destacando dificultades y logros, evaluando la experiencia desde los nuevos aprendizajes logrados y los requerimientos para emprender situaciones nuevas.</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76</a:t>
            </a:fld>
            <a:endParaRPr lang="es-MX"/>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Al cierre, subrayar que para poder tomar las mejores decisiones, previamente se deben definir las propias expectativas para la vida laboral. Mientras más ambición exista de mantenerse en el medio y de progresar en él, más exigencia hay que autoimponerse para incorporar nuevos aprendizajes. Ello no necesariamente supone asistir a nuevos cursos, sino que aprender de todos los medios de que se dispone. </a:t>
            </a:r>
          </a:p>
          <a:p>
            <a:pPr>
              <a:buNone/>
            </a:pPr>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También se destacar que hay actitudes personales que permiten identificar requerimientos de aprendizaje a partir de los resultados obtenidos. Actitudes de apertura, optimismo y seguridad personal, entre otras. De las intervenciones de los estudiantes y los egresados invitados, se podrá apreciar el impacto y utilidad de los nuevos aprendizajes.</a:t>
            </a:r>
          </a:p>
          <a:p>
            <a:endParaRPr lang="es-ES_tradnl" sz="900" kern="1200" dirty="0" smtClean="0">
              <a:solidFill>
                <a:schemeClr val="tx1"/>
              </a:solidFill>
              <a:latin typeface="+mn-lt"/>
              <a:ea typeface="+mn-ea"/>
              <a:cs typeface="+mn-cs"/>
            </a:endParaRP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Al término de esta Actividad, dar al participante la lamina</a:t>
            </a:r>
            <a:r>
              <a:rPr lang="es-MX" sz="900" kern="1200" baseline="0" dirty="0" smtClean="0">
                <a:solidFill>
                  <a:schemeClr val="tx1"/>
                </a:solidFill>
                <a:latin typeface="+mn-lt"/>
                <a:ea typeface="+mn-ea"/>
                <a:cs typeface="+mn-cs"/>
              </a:rPr>
              <a:t> </a:t>
            </a:r>
            <a:r>
              <a:rPr lang="es-MX" sz="900" b="1" kern="1200" dirty="0" smtClean="0">
                <a:solidFill>
                  <a:schemeClr val="tx1"/>
                </a:solidFill>
                <a:latin typeface="+mn-lt"/>
                <a:ea typeface="+mn-ea"/>
                <a:cs typeface="+mn-cs"/>
              </a:rPr>
              <a:t>EVIDENCIA DE REQUERIMIENTOS DE NUEVOS APRENDIZAJES </a:t>
            </a:r>
            <a:r>
              <a:rPr lang="es-MX" sz="900" b="0" kern="1200" dirty="0" smtClean="0">
                <a:solidFill>
                  <a:schemeClr val="tx1"/>
                </a:solidFill>
                <a:latin typeface="+mn-lt"/>
                <a:ea typeface="+mn-ea"/>
                <a:cs typeface="+mn-cs"/>
              </a:rPr>
              <a:t>con</a:t>
            </a:r>
            <a:r>
              <a:rPr lang="es-MX" sz="900" b="0" kern="1200" baseline="0" dirty="0" smtClean="0">
                <a:solidFill>
                  <a:schemeClr val="tx1"/>
                </a:solidFill>
                <a:latin typeface="+mn-lt"/>
                <a:ea typeface="+mn-ea"/>
                <a:cs typeface="+mn-cs"/>
              </a:rPr>
              <a:t> el objetivo de que en su casa </a:t>
            </a:r>
            <a:r>
              <a:rPr lang="es-MX" sz="900" b="0" kern="1200" dirty="0" smtClean="0">
                <a:solidFill>
                  <a:schemeClr val="tx1"/>
                </a:solidFill>
                <a:latin typeface="+mn-lt"/>
                <a:ea typeface="+mn-ea"/>
                <a:cs typeface="+mn-cs"/>
              </a:rPr>
              <a:t>identifique los aprendizajes que deberá ir incorporando a lo largo de la vida laboral, según el contexto en que se encuentre.</a:t>
            </a:r>
          </a:p>
          <a:p>
            <a:endParaRPr lang="es-MX" sz="900" kern="1200" dirty="0" smtClean="0">
              <a:solidFill>
                <a:schemeClr val="tx1"/>
              </a:solidFill>
              <a:latin typeface="+mn-lt"/>
              <a:ea typeface="+mn-ea"/>
              <a:cs typeface="+mn-cs"/>
            </a:endParaRP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77</a:t>
            </a:fld>
            <a:endParaRPr lang="es-MX"/>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a:t>
            </a:fld>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a:t>
            </a:fld>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9</a:t>
            </a:fld>
            <a:endParaRPr lang="es-MX"/>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10</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grpSp>
        <p:nvGrpSpPr>
          <p:cNvPr id="16" name="15 Grupo"/>
          <p:cNvGrpSpPr/>
          <p:nvPr userDrawn="1"/>
        </p:nvGrpSpPr>
        <p:grpSpPr>
          <a:xfrm>
            <a:off x="-108520" y="476672"/>
            <a:ext cx="9577064" cy="6381328"/>
            <a:chOff x="-108520" y="476672"/>
            <a:chExt cx="9577064" cy="6381328"/>
          </a:xfrm>
        </p:grpSpPr>
        <p:sp>
          <p:nvSpPr>
            <p:cNvPr id="15" name="14 CuadroTexto"/>
            <p:cNvSpPr txBox="1"/>
            <p:nvPr userDrawn="1"/>
          </p:nvSpPr>
          <p:spPr>
            <a:xfrm>
              <a:off x="4499992" y="3087737"/>
              <a:ext cx="496855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SEP</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sp>
          <p:nvSpPr>
            <p:cNvPr id="14" name="13 CuadroTexto"/>
            <p:cNvSpPr txBox="1"/>
            <p:nvPr userDrawn="1"/>
          </p:nvSpPr>
          <p:spPr>
            <a:xfrm>
              <a:off x="-108520" y="476672"/>
              <a:ext cx="640871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STPS</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grpSp>
          <p:nvGrpSpPr>
            <p:cNvPr id="13" name="12 Grupo"/>
            <p:cNvGrpSpPr/>
            <p:nvPr userDrawn="1"/>
          </p:nvGrpSpPr>
          <p:grpSpPr>
            <a:xfrm>
              <a:off x="0" y="6353944"/>
              <a:ext cx="9144000" cy="504056"/>
              <a:chOff x="179512" y="6021288"/>
              <a:chExt cx="8856984" cy="504056"/>
            </a:xfrm>
          </p:grpSpPr>
          <p:sp>
            <p:nvSpPr>
              <p:cNvPr id="10" name="9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1" name="10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sp>
        <p:nvSpPr>
          <p:cNvPr id="2" name="1 Título"/>
          <p:cNvSpPr>
            <a:spLocks noGrp="1"/>
          </p:cNvSpPr>
          <p:nvPr>
            <p:ph type="ctrTitle"/>
          </p:nvPr>
        </p:nvSpPr>
        <p:spPr>
          <a:xfrm>
            <a:off x="971600" y="2204864"/>
            <a:ext cx="7772400" cy="1470025"/>
          </a:xfrm>
        </p:spPr>
        <p:txBody>
          <a:bodyPr/>
          <a:lstStyle>
            <a:lvl1pPr>
              <a:defRPr b="1">
                <a:solidFill>
                  <a:schemeClr val="tx2">
                    <a:lumMod val="50000"/>
                  </a:schemeClr>
                </a:solidFill>
              </a:defRPr>
            </a:lvl1pPr>
          </a:lstStyle>
          <a:p>
            <a:r>
              <a:rPr lang="es-ES" dirty="0" smtClean="0"/>
              <a:t>Haga clic para modificar el estilo de título del patrón</a:t>
            </a:r>
            <a:endParaRPr lang="es-MX" dirty="0"/>
          </a:p>
        </p:txBody>
      </p:sp>
      <p:sp>
        <p:nvSpPr>
          <p:cNvPr id="3" name="2 Subtítulo"/>
          <p:cNvSpPr>
            <a:spLocks noGrp="1"/>
          </p:cNvSpPr>
          <p:nvPr>
            <p:ph type="subTitle" idx="1"/>
          </p:nvPr>
        </p:nvSpPr>
        <p:spPr>
          <a:xfrm>
            <a:off x="1475656" y="4077072"/>
            <a:ext cx="6400800" cy="1752600"/>
          </a:xfrm>
        </p:spPr>
        <p:txBody>
          <a:bodyPr/>
          <a:lstStyle>
            <a:lvl1pPr marL="0" indent="0" algn="ctr">
              <a:buNone/>
              <a:defRPr b="1">
                <a:solidFill>
                  <a:schemeClr val="tx1">
                    <a:tint val="75000"/>
                  </a:schemeClr>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s-MX" dirty="0"/>
          </a:p>
        </p:txBody>
      </p:sp>
      <p:sp>
        <p:nvSpPr>
          <p:cNvPr id="4" name="3 Marcador de fecha"/>
          <p:cNvSpPr>
            <a:spLocks noGrp="1"/>
          </p:cNvSpPr>
          <p:nvPr>
            <p:ph type="dt" sz="half" idx="10"/>
          </p:nvPr>
        </p:nvSpPr>
        <p:spPr>
          <a:xfrm>
            <a:off x="323528" y="6309320"/>
            <a:ext cx="2133600" cy="365125"/>
          </a:xfrm>
        </p:spPr>
        <p:txBody>
          <a:bodyPr/>
          <a:lstStyle>
            <a:lvl1pPr>
              <a:defRPr b="1">
                <a:solidFill>
                  <a:schemeClr val="tx2">
                    <a:lumMod val="50000"/>
                  </a:schemeClr>
                </a:solidFill>
              </a:defRPr>
            </a:lvl1pPr>
          </a:lstStyle>
          <a:p>
            <a:fld id="{C6E88800-039B-4D78-9E9A-7379C6584A6D}" type="datetime1">
              <a:rPr lang="es-MX" smtClean="0"/>
              <a:pPr/>
              <a:t>14/09/2011</a:t>
            </a:fld>
            <a:endParaRPr lang="es-MX"/>
          </a:p>
        </p:txBody>
      </p:sp>
      <p:sp>
        <p:nvSpPr>
          <p:cNvPr id="5" name="4 Marcador de pie de página"/>
          <p:cNvSpPr>
            <a:spLocks noGrp="1"/>
          </p:cNvSpPr>
          <p:nvPr>
            <p:ph type="ftr" sz="quarter" idx="11"/>
          </p:nvPr>
        </p:nvSpPr>
        <p:spPr>
          <a:xfrm>
            <a:off x="3131840" y="6309320"/>
            <a:ext cx="2895600" cy="365125"/>
          </a:xfrm>
        </p:spPr>
        <p:txBody>
          <a:bodyPr/>
          <a:lstStyle>
            <a:lvl1pPr>
              <a:defRPr b="1">
                <a:solidFill>
                  <a:schemeClr val="tx2">
                    <a:lumMod val="50000"/>
                  </a:schemeClr>
                </a:solidFill>
              </a:defRPr>
            </a:lvl1pPr>
          </a:lstStyle>
          <a:p>
            <a:endParaRPr lang="es-MX" dirty="0"/>
          </a:p>
        </p:txBody>
      </p:sp>
      <p:sp>
        <p:nvSpPr>
          <p:cNvPr id="6" name="5 Marcador de número de diapositiva"/>
          <p:cNvSpPr>
            <a:spLocks noGrp="1"/>
          </p:cNvSpPr>
          <p:nvPr>
            <p:ph type="sldNum" sz="quarter" idx="12"/>
          </p:nvPr>
        </p:nvSpPr>
        <p:spPr>
          <a:xfrm>
            <a:off x="6588224" y="6309320"/>
            <a:ext cx="2133600" cy="365125"/>
          </a:xfrm>
        </p:spPr>
        <p:txBody>
          <a:bodyPr/>
          <a:lstStyle>
            <a:lvl1pPr>
              <a:defRPr b="1">
                <a:solidFill>
                  <a:schemeClr val="tx2">
                    <a:lumMod val="50000"/>
                  </a:schemeClr>
                </a:solidFill>
              </a:defRPr>
            </a:lvl1pPr>
          </a:lstStyle>
          <a:p>
            <a:fld id="{863DAC2C-C515-4487-A285-EDDAB0EBC0A4}" type="slidenum">
              <a:rPr lang="es-MX" smtClean="0"/>
              <a:pPr/>
              <a:t>‹Nº›</a:t>
            </a:fld>
            <a:endParaRPr lang="es-MX"/>
          </a:p>
        </p:txBody>
      </p:sp>
      <p:grpSp>
        <p:nvGrpSpPr>
          <p:cNvPr id="9" name="8 Grupo"/>
          <p:cNvGrpSpPr/>
          <p:nvPr userDrawn="1"/>
        </p:nvGrpSpPr>
        <p:grpSpPr>
          <a:xfrm>
            <a:off x="0" y="188640"/>
            <a:ext cx="9144000" cy="936104"/>
            <a:chOff x="251520" y="188640"/>
            <a:chExt cx="8676456" cy="936104"/>
          </a:xfrm>
        </p:grpSpPr>
        <p:sp>
          <p:nvSpPr>
            <p:cNvPr id="7" name="6 Rectángulo"/>
            <p:cNvSpPr/>
            <p:nvPr userDrawn="1"/>
          </p:nvSpPr>
          <p:spPr>
            <a:xfrm>
              <a:off x="251520" y="188640"/>
              <a:ext cx="8676456"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7 Rectángulo"/>
            <p:cNvSpPr/>
            <p:nvPr userDrawn="1"/>
          </p:nvSpPr>
          <p:spPr>
            <a:xfrm>
              <a:off x="251520" y="548680"/>
              <a:ext cx="8676456" cy="576064"/>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17" name="16 CuadroTexto"/>
          <p:cNvSpPr txBox="1"/>
          <p:nvPr userDrawn="1"/>
        </p:nvSpPr>
        <p:spPr>
          <a:xfrm>
            <a:off x="0" y="4509120"/>
            <a:ext cx="3995936" cy="2215991"/>
          </a:xfrm>
          <a:prstGeom prst="rect">
            <a:avLst/>
          </a:prstGeom>
          <a:noFill/>
        </p:spPr>
        <p:txBody>
          <a:bodyPr wrap="square" rtlCol="0">
            <a:spAutoFit/>
          </a:bodyPr>
          <a:lstStyle/>
          <a:p>
            <a:r>
              <a:rPr lang="es-MX" sz="13800" b="1" dirty="0" smtClean="0">
                <a:solidFill>
                  <a:schemeClr val="bg1">
                    <a:lumMod val="85000"/>
                  </a:schemeClr>
                </a:solidFill>
                <a:effectLst>
                  <a:outerShdw blurRad="38100" dist="38100" dir="2700000" algn="tl">
                    <a:schemeClr val="accent6">
                      <a:lumMod val="75000"/>
                      <a:alpha val="43000"/>
                    </a:schemeClr>
                  </a:outerShdw>
                </a:effectLst>
              </a:rPr>
              <a:t>STPS</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
        <p:nvSpPr>
          <p:cNvPr id="18" name="17 CuadroTexto"/>
          <p:cNvSpPr txBox="1"/>
          <p:nvPr userDrawn="1"/>
        </p:nvSpPr>
        <p:spPr>
          <a:xfrm>
            <a:off x="5651104" y="620688"/>
            <a:ext cx="3492896" cy="2215991"/>
          </a:xfrm>
          <a:prstGeom prst="rect">
            <a:avLst/>
          </a:prstGeom>
          <a:noFill/>
        </p:spPr>
        <p:txBody>
          <a:bodyPr wrap="square" rtlCol="0">
            <a:spAutoFit/>
          </a:bodyPr>
          <a:lstStyle/>
          <a:p>
            <a:pPr algn="r"/>
            <a:r>
              <a:rPr lang="es-MX" sz="13800" b="1" dirty="0" smtClean="0">
                <a:solidFill>
                  <a:schemeClr val="bg1">
                    <a:lumMod val="85000"/>
                  </a:schemeClr>
                </a:solidFill>
                <a:effectLst>
                  <a:outerShdw blurRad="38100" dist="38100" dir="2700000" algn="tl">
                    <a:schemeClr val="accent6">
                      <a:lumMod val="75000"/>
                      <a:alpha val="43000"/>
                    </a:schemeClr>
                  </a:outerShdw>
                </a:effectLst>
              </a:rPr>
              <a:t>SEP</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CCB79BD-6B80-4A21-9487-41A15BBF26EF}"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4B1098C-65E0-4FC6-8B5F-00E8991A0A05}"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38100" dist="50800" dir="2700000" algn="tl">
                    <a:schemeClr val="accent6">
                      <a:lumMod val="75000"/>
                      <a:alpha val="43000"/>
                    </a:schemeClr>
                  </a:outerShdw>
                </a:effectLst>
              </a:defRPr>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467544" y="1484784"/>
            <a:ext cx="8229600" cy="4741987"/>
          </a:xfrm>
        </p:spPr>
        <p:txBody>
          <a:bodyPr/>
          <a:lstStyle>
            <a:lvl1pPr algn="just">
              <a:lnSpc>
                <a:spcPct val="150000"/>
              </a:lnSpc>
              <a:defRPr/>
            </a:lvl1pPr>
            <a:lvl2pPr algn="just">
              <a:lnSpc>
                <a:spcPct val="150000"/>
              </a:lnSpc>
              <a:defRPr/>
            </a:lvl2pPr>
            <a:lvl3pPr algn="just">
              <a:lnSpc>
                <a:spcPct val="150000"/>
              </a:lnSpc>
              <a:defRPr/>
            </a:lvl3pPr>
            <a:lvl4pPr algn="just">
              <a:lnSpc>
                <a:spcPct val="150000"/>
              </a:lnSpc>
              <a:defRPr/>
            </a:lvl4pPr>
            <a:lvl5pPr algn="just">
              <a:lnSpc>
                <a:spcPct val="150000"/>
              </a:lnSpc>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p:ph type="dt" sz="half" idx="10"/>
          </p:nvPr>
        </p:nvSpPr>
        <p:spPr/>
        <p:txBody>
          <a:bodyPr/>
          <a:lstStyle/>
          <a:p>
            <a:fld id="{CFF0903D-4023-4CE4-95A5-580C8DCAC529}"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a:xfrm>
            <a:off x="7010400" y="6492875"/>
            <a:ext cx="2133600" cy="365125"/>
          </a:xfrm>
        </p:spPr>
        <p:txBody>
          <a:bodyPr/>
          <a:lstStyle>
            <a:lvl1pPr>
              <a:defRPr sz="2000">
                <a:effectLst>
                  <a:outerShdw blurRad="38100" dist="38100" dir="2700000" algn="tl">
                    <a:srgbClr val="000000">
                      <a:alpha val="43137"/>
                    </a:srgbClr>
                  </a:outerShdw>
                </a:effectLst>
              </a:defRPr>
            </a:lvl1pPr>
          </a:lstStyle>
          <a:p>
            <a:fld id="{863DAC2C-C515-4487-A285-EDDAB0EBC0A4}" type="slidenum">
              <a:rPr lang="es-MX" smtClean="0"/>
              <a:pPr/>
              <a:t>‹Nº›</a:t>
            </a:fld>
            <a:endParaRPr lang="es-MX"/>
          </a:p>
        </p:txBody>
      </p:sp>
      <p:grpSp>
        <p:nvGrpSpPr>
          <p:cNvPr id="10" name="9 Grupo"/>
          <p:cNvGrpSpPr/>
          <p:nvPr userDrawn="1"/>
        </p:nvGrpSpPr>
        <p:grpSpPr>
          <a:xfrm>
            <a:off x="3851920" y="6497960"/>
            <a:ext cx="1547664" cy="360040"/>
            <a:chOff x="7596336" y="1268760"/>
            <a:chExt cx="1547664" cy="360040"/>
          </a:xfrm>
        </p:grpSpPr>
        <p:pic>
          <p:nvPicPr>
            <p:cNvPr id="11"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2"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solidFill>
                  <a:schemeClr val="bg1">
                    <a:lumMod val="65000"/>
                  </a:schemeClr>
                </a:solidFill>
                <a:effectLst>
                  <a:outerShdw blurRad="38100" dist="63500" dir="18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722313" y="2906713"/>
            <a:ext cx="7772400" cy="1500187"/>
          </a:xfrm>
        </p:spPr>
        <p:txBody>
          <a:bodyPr anchor="b">
            <a:normAutofit/>
          </a:bodyPr>
          <a:lstStyle>
            <a:lvl1pPr marL="0" indent="0">
              <a:buNone/>
              <a:defRPr sz="2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F2E7B81-E61A-4224-B5FB-7E4B49463541}" type="datetime1">
              <a:rPr lang="es-MX" smtClean="0"/>
              <a:pPr/>
              <a:t>14/09/2011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2E59B98-F246-4BD3-81BE-D287E4EB747B}"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256CFC58-79BD-4561-AC23-3F008873DA2C}" type="datetime1">
              <a:rPr lang="es-MX" smtClean="0"/>
              <a:pPr/>
              <a:t>14/09/2011</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88900" dist="38100" dir="24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fecha"/>
          <p:cNvSpPr>
            <a:spLocks noGrp="1"/>
          </p:cNvSpPr>
          <p:nvPr>
            <p:ph type="dt" sz="half" idx="10"/>
          </p:nvPr>
        </p:nvSpPr>
        <p:spPr/>
        <p:txBody>
          <a:bodyPr/>
          <a:lstStyle/>
          <a:p>
            <a:fld id="{9CB5753D-753F-43E0-8E52-DB652B179E7E}" type="datetime1">
              <a:rPr lang="es-MX" smtClean="0"/>
              <a:pPr/>
              <a:t>14/09/2011</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grpSp>
        <p:nvGrpSpPr>
          <p:cNvPr id="9" name="8 Grupo"/>
          <p:cNvGrpSpPr/>
          <p:nvPr userDrawn="1"/>
        </p:nvGrpSpPr>
        <p:grpSpPr>
          <a:xfrm>
            <a:off x="7605480" y="5985856"/>
            <a:ext cx="1547664" cy="360040"/>
            <a:chOff x="7596336" y="1268760"/>
            <a:chExt cx="1547664" cy="360040"/>
          </a:xfrm>
        </p:grpSpPr>
        <p:pic>
          <p:nvPicPr>
            <p:cNvPr id="10"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1"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49CC4BB-E7AB-4692-B115-DC665A13743E}" type="datetime1">
              <a:rPr lang="es-MX" smtClean="0"/>
              <a:pPr/>
              <a:t>14/09/2011</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728EE47-053A-4ECE-BC10-AFC23301BFA5}"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0AB1326-50E9-4CD7-BCDD-905FC90732F8}" type="datetime1">
              <a:rPr lang="es-MX" smtClean="0"/>
              <a:pPr/>
              <a:t>14/09/2011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9 Grupo"/>
          <p:cNvGrpSpPr/>
          <p:nvPr userDrawn="1"/>
        </p:nvGrpSpPr>
        <p:grpSpPr>
          <a:xfrm>
            <a:off x="0" y="6353944"/>
            <a:ext cx="9144000" cy="504056"/>
            <a:chOff x="179512" y="6021288"/>
            <a:chExt cx="8856984" cy="504056"/>
          </a:xfrm>
        </p:grpSpPr>
        <p:sp>
          <p:nvSpPr>
            <p:cNvPr id="11" name="10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3" name="12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nvGrpSpPr>
          <p:cNvPr id="14" name="13 Grupo"/>
          <p:cNvGrpSpPr/>
          <p:nvPr userDrawn="1"/>
        </p:nvGrpSpPr>
        <p:grpSpPr>
          <a:xfrm>
            <a:off x="0" y="188640"/>
            <a:ext cx="9144000" cy="936104"/>
            <a:chOff x="0" y="188640"/>
            <a:chExt cx="9144000" cy="936104"/>
          </a:xfrm>
        </p:grpSpPr>
        <p:sp>
          <p:nvSpPr>
            <p:cNvPr id="8" name="7 Rectángulo"/>
            <p:cNvSpPr/>
            <p:nvPr userDrawn="1"/>
          </p:nvSpPr>
          <p:spPr>
            <a:xfrm>
              <a:off x="0" y="188640"/>
              <a:ext cx="9144000"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8 Rectángulo"/>
            <p:cNvSpPr/>
            <p:nvPr userDrawn="1"/>
          </p:nvSpPr>
          <p:spPr>
            <a:xfrm>
              <a:off x="0" y="404664"/>
              <a:ext cx="9144000" cy="720080"/>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2" name="1 Marcador de título"/>
          <p:cNvSpPr>
            <a:spLocks noGrp="1"/>
          </p:cNvSpPr>
          <p:nvPr userDrawn="1">
            <p:ph type="title"/>
          </p:nvPr>
        </p:nvSpPr>
        <p:spPr>
          <a:xfrm>
            <a:off x="457200" y="274638"/>
            <a:ext cx="8229600" cy="1143000"/>
          </a:xfrm>
          <a:prstGeom prst="rect">
            <a:avLst/>
          </a:prstGeom>
        </p:spPr>
        <p:txBody>
          <a:bodyPr vert="horz" lIns="91440" tIns="45720" rIns="91440" bIns="45720" rtlCol="0" anchor="ctr">
            <a:normAutofit/>
          </a:bodyPr>
          <a:lstStyle/>
          <a:p>
            <a:r>
              <a:rPr lang="es-ES" dirty="0" smtClean="0"/>
              <a:t>Haga clic para modificar el estilo de título del patrón</a:t>
            </a:r>
            <a:endParaRPr lang="es-MX" dirty="0"/>
          </a:p>
        </p:txBody>
      </p:sp>
      <p:sp>
        <p:nvSpPr>
          <p:cNvPr id="3" name="2 Marcador de texto"/>
          <p:cNvSpPr>
            <a:spLocks noGrp="1"/>
          </p:cNvSpPr>
          <p:nvPr userDrawn="1">
            <p:ph type="body" idx="1"/>
          </p:nvPr>
        </p:nvSpPr>
        <p:spPr>
          <a:xfrm>
            <a:off x="467544" y="1700808"/>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userDrawn="1">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chemeClr val="tx2">
                    <a:lumMod val="50000"/>
                  </a:schemeClr>
                </a:solidFill>
              </a:defRPr>
            </a:lvl1pPr>
          </a:lstStyle>
          <a:p>
            <a:fld id="{11D890E9-2B6A-4EBA-8C97-82AC457B7773}" type="datetime1">
              <a:rPr lang="es-MX" smtClean="0"/>
              <a:pPr/>
              <a:t>14/09/2011</a:t>
            </a:fld>
            <a:endParaRPr lang="es-MX"/>
          </a:p>
        </p:txBody>
      </p:sp>
      <p:sp>
        <p:nvSpPr>
          <p:cNvPr id="5" name="4 Marcador de pie de página"/>
          <p:cNvSpPr>
            <a:spLocks noGrp="1"/>
          </p:cNvSpPr>
          <p:nvPr userDrawn="1">
            <p:ph type="ftr" sz="quarter" idx="3"/>
          </p:nvPr>
        </p:nvSpPr>
        <p:spPr>
          <a:xfrm>
            <a:off x="3124200" y="6356350"/>
            <a:ext cx="2895600" cy="365125"/>
          </a:xfrm>
          <a:prstGeom prst="rect">
            <a:avLst/>
          </a:prstGeom>
        </p:spPr>
        <p:txBody>
          <a:bodyPr vert="horz" lIns="91440" tIns="45720" rIns="91440" bIns="45720" rtlCol="0" anchor="ctr"/>
          <a:lstStyle>
            <a:lvl1pPr algn="ctr">
              <a:defRPr sz="1200" b="1">
                <a:solidFill>
                  <a:schemeClr val="tx2">
                    <a:lumMod val="50000"/>
                  </a:schemeClr>
                </a:solidFill>
              </a:defRPr>
            </a:lvl1pPr>
          </a:lstStyle>
          <a:p>
            <a:endParaRPr lang="es-MX" dirty="0"/>
          </a:p>
        </p:txBody>
      </p:sp>
      <p:sp>
        <p:nvSpPr>
          <p:cNvPr id="6" name="5 Marcador de número de diapositiva"/>
          <p:cNvSpPr>
            <a:spLocks noGrp="1"/>
          </p:cNvSpPr>
          <p:nvPr userDrawn="1">
            <p:ph type="sldNum" sz="quarter" idx="4"/>
          </p:nvPr>
        </p:nvSpPr>
        <p:spPr>
          <a:xfrm>
            <a:off x="7010400" y="6492875"/>
            <a:ext cx="2133600" cy="365125"/>
          </a:xfrm>
          <a:prstGeom prst="rect">
            <a:avLst/>
          </a:prstGeom>
        </p:spPr>
        <p:txBody>
          <a:bodyPr vert="horz" lIns="91440" tIns="45720" rIns="91440" bIns="45720" rtlCol="0" anchor="ctr"/>
          <a:lstStyle>
            <a:lvl1pPr algn="r">
              <a:defRPr sz="1200" b="1">
                <a:solidFill>
                  <a:schemeClr val="tx2">
                    <a:lumMod val="50000"/>
                  </a:schemeClr>
                </a:solidFill>
              </a:defRPr>
            </a:lvl1pPr>
          </a:lstStyle>
          <a:p>
            <a:fld id="{863DAC2C-C515-4487-A285-EDDAB0EBC0A4}"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0" eaLnBrk="1" latinLnBrk="0" hangingPunct="1">
        <a:spcBef>
          <a:spcPct val="0"/>
        </a:spcBef>
        <a:buNone/>
        <a:defRPr sz="4400" b="1" kern="1200">
          <a:solidFill>
            <a:schemeClr val="bg1">
              <a:lumMod val="75000"/>
            </a:schemeClr>
          </a:solidFill>
          <a:effectLst>
            <a:outerShdw blurRad="38100" dist="38100" dir="2700000" algn="tl">
              <a:srgbClr val="000000">
                <a:alpha val="43137"/>
              </a:srgbClr>
            </a:outerShdw>
          </a:effectLst>
          <a:latin typeface="+mj-lt"/>
          <a:ea typeface="+mj-ea"/>
          <a:cs typeface="+mj-cs"/>
        </a:defRPr>
      </a:lvl1pPr>
    </p:titleStyle>
    <p:bodyStyle>
      <a:lvl1pPr marL="342900" indent="-342900" algn="just" defTabSz="914400" rtl="0" eaLnBrk="1" latinLnBrk="0" hangingPunct="1">
        <a:spcBef>
          <a:spcPct val="20000"/>
        </a:spcBef>
        <a:buFont typeface="Arial" pitchFamily="34" charset="0"/>
        <a:buChar char="•"/>
        <a:defRPr sz="3200" kern="1200">
          <a:solidFill>
            <a:schemeClr val="tx2">
              <a:lumMod val="50000"/>
            </a:schemeClr>
          </a:solidFill>
          <a:latin typeface="+mn-lt"/>
          <a:ea typeface="+mn-ea"/>
          <a:cs typeface="+mn-cs"/>
        </a:defRPr>
      </a:lvl1pPr>
      <a:lvl2pPr marL="742950" indent="-285750" algn="just" defTabSz="914400" rtl="0" eaLnBrk="1" latinLnBrk="0" hangingPunct="1">
        <a:spcBef>
          <a:spcPct val="20000"/>
        </a:spcBef>
        <a:buFont typeface="Arial" pitchFamily="34" charset="0"/>
        <a:buChar char="–"/>
        <a:defRPr sz="2800" kern="1200">
          <a:solidFill>
            <a:schemeClr val="tx2">
              <a:lumMod val="50000"/>
            </a:schemeClr>
          </a:solidFill>
          <a:latin typeface="+mn-lt"/>
          <a:ea typeface="+mn-ea"/>
          <a:cs typeface="+mn-cs"/>
        </a:defRPr>
      </a:lvl2pPr>
      <a:lvl3pPr marL="1143000" indent="-228600" algn="just" defTabSz="914400" rtl="0" eaLnBrk="1" latinLnBrk="0" hangingPunct="1">
        <a:spcBef>
          <a:spcPct val="20000"/>
        </a:spcBef>
        <a:buFont typeface="Arial" pitchFamily="34" charset="0"/>
        <a:buChar char="•"/>
        <a:defRPr sz="2400" kern="1200">
          <a:solidFill>
            <a:schemeClr val="tx2">
              <a:lumMod val="50000"/>
            </a:schemeClr>
          </a:solidFill>
          <a:latin typeface="+mn-lt"/>
          <a:ea typeface="+mn-ea"/>
          <a:cs typeface="+mn-cs"/>
        </a:defRPr>
      </a:lvl3pPr>
      <a:lvl4pPr marL="16002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4pPr>
      <a:lvl5pPr marL="20574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204864"/>
            <a:ext cx="7772400" cy="1470025"/>
          </a:xfrm>
        </p:spPr>
        <p:txBody>
          <a:bodyPr>
            <a:noAutofit/>
          </a:bodyPr>
          <a:lstStyle/>
          <a:p>
            <a:r>
              <a:rPr lang="es-MX" sz="8800" dirty="0" smtClean="0">
                <a:solidFill>
                  <a:schemeClr val="tx1">
                    <a:lumMod val="85000"/>
                    <a:lumOff val="15000"/>
                  </a:schemeClr>
                </a:solidFill>
                <a:effectLst>
                  <a:outerShdw blurRad="38100" dist="63500" dir="1200000" algn="tl">
                    <a:srgbClr val="D8670A">
                      <a:alpha val="42745"/>
                    </a:srgbClr>
                  </a:outerShdw>
                </a:effectLst>
              </a:rPr>
              <a:t>TALLER “JÓVENES PRODUCTIVOS”</a:t>
            </a:r>
            <a:endParaRPr lang="es-MX" sz="8800" dirty="0">
              <a:solidFill>
                <a:schemeClr val="tx1">
                  <a:lumMod val="85000"/>
                  <a:lumOff val="15000"/>
                </a:schemeClr>
              </a:solidFill>
              <a:effectLst>
                <a:outerShdw blurRad="38100" dist="63500" dir="1200000" algn="tl">
                  <a:srgbClr val="D8670A">
                    <a:alpha val="42745"/>
                  </a:srgbClr>
                </a:outerShdw>
              </a:effectLst>
            </a:endParaRPr>
          </a:p>
        </p:txBody>
      </p:sp>
      <p:sp>
        <p:nvSpPr>
          <p:cNvPr id="3" name="2 Subtítulo"/>
          <p:cNvSpPr>
            <a:spLocks noGrp="1"/>
          </p:cNvSpPr>
          <p:nvPr>
            <p:ph type="subTitle" idx="1"/>
          </p:nvPr>
        </p:nvSpPr>
        <p:spPr>
          <a:xfrm>
            <a:off x="1371600" y="4628728"/>
            <a:ext cx="6400800" cy="1752600"/>
          </a:xfrm>
        </p:spPr>
        <p:txBody>
          <a:bodyPr anchor="ctr">
            <a:normAutofit/>
          </a:bodyPr>
          <a:lstStyle/>
          <a:p>
            <a:r>
              <a:rPr lang="es-MX" sz="4800" dirty="0" smtClean="0">
                <a:effectLst>
                  <a:outerShdw blurRad="38100" dist="38100" dir="2700000" algn="tl">
                    <a:schemeClr val="accent6">
                      <a:lumMod val="75000"/>
                      <a:alpha val="43000"/>
                    </a:schemeClr>
                  </a:outerShdw>
                </a:effectLst>
              </a:rPr>
              <a:t>Aprender a Aprender</a:t>
            </a:r>
            <a:endParaRPr lang="es-MX" sz="4800" dirty="0">
              <a:effectLst>
                <a:outerShdw blurRad="38100" dist="38100" dir="2700000" algn="tl">
                  <a:schemeClr val="accent6">
                    <a:lumMod val="75000"/>
                    <a:alpha val="43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750"/>
                            </p:stCondLst>
                            <p:childTnLst>
                              <p:par>
                                <p:cTn id="13" presetID="29"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268760"/>
            <a:ext cx="8229600" cy="4824536"/>
          </a:xfrm>
        </p:spPr>
        <p:txBody>
          <a:bodyPr>
            <a:normAutofit fontScale="47500" lnSpcReduction="20000"/>
          </a:bodyPr>
          <a:lstStyle/>
          <a:p>
            <a:r>
              <a:rPr lang="es-MX" sz="3400" dirty="0" smtClean="0"/>
              <a:t>La paradoja de que </a:t>
            </a:r>
            <a:r>
              <a:rPr lang="es-MX" sz="3400" b="1" dirty="0" smtClean="0"/>
              <a:t>el cambio es lo único permanente</a:t>
            </a:r>
            <a:r>
              <a:rPr lang="es-MX" sz="3400" dirty="0" smtClean="0"/>
              <a:t> es, en la actualidad, una frase conocida por todos. El aprendizaje continuo es una de las herramientas que más nos ayudan en el proceso de adaptación a estas nuevas condiciones.</a:t>
            </a:r>
          </a:p>
          <a:p>
            <a:pPr>
              <a:buNone/>
            </a:pPr>
            <a:endParaRPr lang="es-MX" sz="3400" dirty="0" smtClean="0"/>
          </a:p>
          <a:p>
            <a:r>
              <a:rPr lang="es-MX" sz="3400" dirty="0" smtClean="0"/>
              <a:t>El aprendizaje es inherente al ser humano. Desde que nacemos, aun sin ser consciente de dicho proceso, lo realizamos una y otra vez; luego, lo seguimos haciendo de manera consciente durante toda la vida, situación que nos mantiene vigentes, vinculados con los demás y plenamente productivos al interior de nuestra comunidad.</a:t>
            </a:r>
          </a:p>
          <a:p>
            <a:pPr>
              <a:buNone/>
            </a:pPr>
            <a:endParaRPr lang="es-MX" sz="3400" dirty="0" smtClean="0"/>
          </a:p>
          <a:p>
            <a:r>
              <a:rPr lang="es-MX" sz="3400" dirty="0" smtClean="0"/>
              <a:t>Aprender es más que someterse a un proceso formal de enseñanza. Es el hábito de incorporar permanentemente a nuestro ser, todo aquello que nos permita desarrollarnos y comprender mejor nuestro entorno, servirnos de la información y de la experiencia para construir mayores habilidades y para modificar nuestra conducta conforme a las exigencias del medio ambiente en que vivimos.</a:t>
            </a:r>
          </a:p>
          <a:p>
            <a:endParaRPr lang="es-MX" dirty="0" smtClean="0"/>
          </a:p>
          <a:p>
            <a:pPr algn="just">
              <a:buNone/>
            </a:pPr>
            <a:endParaRPr lang="es-MX"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10</a:t>
            </a:fld>
            <a:endParaRPr lang="es-MX"/>
          </a:p>
        </p:txBody>
      </p:sp>
      <p:sp>
        <p:nvSpPr>
          <p:cNvPr id="5" name="1 Título"/>
          <p:cNvSpPr>
            <a:spLocks noGrp="1"/>
          </p:cNvSpPr>
          <p:nvPr>
            <p:ph type="title"/>
          </p:nvPr>
        </p:nvSpPr>
        <p:spPr/>
        <p:txBody>
          <a:bodyPr>
            <a:normAutofit/>
          </a:bodyPr>
          <a:lstStyle/>
          <a:p>
            <a:r>
              <a:rPr lang="es-MX" dirty="0" smtClean="0"/>
              <a:t>Te contrato</a:t>
            </a:r>
            <a:endParaRPr lang="es-MX"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3">
                                            <p:txEl>
                                              <p:pRg st="0" end="0"/>
                                            </p:txEl>
                                          </p:spTgt>
                                        </p:tgtEl>
                                      </p:cBhvr>
                                    </p:animEffect>
                                  </p:childTnLst>
                                </p:cTn>
                              </p:par>
                            </p:childTnLst>
                          </p:cTn>
                        </p:par>
                        <p:par>
                          <p:cTn id="10" fill="hold">
                            <p:stCondLst>
                              <p:cond delay="2000"/>
                            </p:stCondLst>
                            <p:childTnLst>
                              <p:par>
                                <p:cTn id="11" presetID="29"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p:cTn id="13"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2" end="2"/>
                                            </p:txEl>
                                          </p:spTgt>
                                        </p:tgtEl>
                                      </p:cBhvr>
                                    </p:animEffect>
                                  </p:childTnLst>
                                </p:cTn>
                              </p:par>
                            </p:childTnLst>
                          </p:cTn>
                        </p:par>
                        <p:par>
                          <p:cTn id="16" fill="hold">
                            <p:stCondLst>
                              <p:cond delay="4000"/>
                            </p:stCondLst>
                            <p:childTnLst>
                              <p:par>
                                <p:cTn id="17" presetID="29" presetClass="entr" presetSubtype="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2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0"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1"/>
                                          </p:val>
                                        </p:tav>
                                        <p:tav tm="100000">
                                          <p:val>
                                            <p:strVal val="#ppt_x"/>
                                          </p:val>
                                        </p:tav>
                                      </p:tavLst>
                                    </p:anim>
                                    <p:anim calcmode="lin" valueType="num">
                                      <p:cBhvr>
                                        <p:cTn id="2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Marcador de contenido"/>
          <p:cNvGraphicFramePr>
            <a:graphicFrameLocks noGrp="1"/>
          </p:cNvGraphicFramePr>
          <p:nvPr>
            <p:ph idx="1"/>
          </p:nvPr>
        </p:nvGraphicFramePr>
        <p:xfrm>
          <a:off x="-705272" y="1196752"/>
          <a:ext cx="8229600" cy="47418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11</a:t>
            </a:fld>
            <a:endParaRPr lang="es-MX"/>
          </a:p>
        </p:txBody>
      </p:sp>
      <p:sp>
        <p:nvSpPr>
          <p:cNvPr id="5" name="1 Título"/>
          <p:cNvSpPr>
            <a:spLocks noGrp="1"/>
          </p:cNvSpPr>
          <p:nvPr>
            <p:ph type="title"/>
          </p:nvPr>
        </p:nvSpPr>
        <p:spPr/>
        <p:txBody>
          <a:bodyPr>
            <a:normAutofit/>
          </a:bodyPr>
          <a:lstStyle/>
          <a:p>
            <a:r>
              <a:rPr lang="es-MX" dirty="0" smtClean="0"/>
              <a:t>Te contrato</a:t>
            </a:r>
            <a:endParaRPr lang="es-MX" sz="3200" dirty="0"/>
          </a:p>
        </p:txBody>
      </p:sp>
      <p:sp>
        <p:nvSpPr>
          <p:cNvPr id="8" name="2 Marcador de contenido"/>
          <p:cNvSpPr txBox="1">
            <a:spLocks/>
          </p:cNvSpPr>
          <p:nvPr/>
        </p:nvSpPr>
        <p:spPr>
          <a:xfrm>
            <a:off x="6444208" y="1196752"/>
            <a:ext cx="2592288" cy="5328592"/>
          </a:xfrm>
          <a:prstGeom prst="rect">
            <a:avLst/>
          </a:prstGeom>
        </p:spPr>
        <p:txBody>
          <a:bodyPr vert="horz" lIns="91440" tIns="45720" rIns="91440" bIns="45720" rtlCol="0">
            <a:normAutofit fontScale="47500" lnSpcReduction="20000"/>
          </a:bodyPr>
          <a:lstStyle/>
          <a:p>
            <a:pPr marL="342900" marR="0" lvl="0" indent="0" algn="just" defTabSz="914400" rtl="0" eaLnBrk="1" fontAlgn="auto" latinLnBrk="0" hangingPunct="1">
              <a:lnSpc>
                <a:spcPct val="170000"/>
              </a:lnSpc>
              <a:spcBef>
                <a:spcPct val="20000"/>
              </a:spcBef>
              <a:spcAft>
                <a:spcPts val="0"/>
              </a:spcAft>
              <a:buClrTx/>
              <a:buSzTx/>
              <a:buFont typeface="Arial" pitchFamily="34" charset="0"/>
              <a:buNone/>
              <a:tabLst/>
              <a:defRPr/>
            </a:pPr>
            <a:r>
              <a:rPr kumimoji="0" lang="es-MX" sz="2900" b="0" i="0" u="none" strike="noStrike" kern="1200" cap="none" spc="0" normalizeH="0" baseline="0" noProof="0" dirty="0" smtClean="0">
                <a:ln>
                  <a:noFill/>
                </a:ln>
                <a:solidFill>
                  <a:schemeClr val="tx2">
                    <a:lumMod val="50000"/>
                  </a:schemeClr>
                </a:solidFill>
                <a:effectLst/>
                <a:uLnTx/>
                <a:uFillTx/>
                <a:latin typeface="+mn-lt"/>
                <a:ea typeface="+mn-ea"/>
                <a:cs typeface="+mn-cs"/>
              </a:rPr>
              <a:t>El </a:t>
            </a:r>
            <a:r>
              <a:rPr kumimoji="0" lang="es-MX" sz="2900" b="1" i="0" u="none" strike="noStrike" kern="1200" cap="none" spc="0" normalizeH="0" baseline="0" noProof="0" dirty="0" smtClean="0">
                <a:ln>
                  <a:noFill/>
                </a:ln>
                <a:solidFill>
                  <a:schemeClr val="tx2">
                    <a:lumMod val="50000"/>
                  </a:schemeClr>
                </a:solidFill>
                <a:effectLst/>
                <a:uLnTx/>
                <a:uFillTx/>
                <a:latin typeface="+mn-lt"/>
                <a:ea typeface="+mn-ea"/>
                <a:cs typeface="+mn-cs"/>
              </a:rPr>
              <a:t>aprendizaje continuo es, en consecuencia, una oportunidad de crecimiento</a:t>
            </a:r>
            <a:r>
              <a:rPr kumimoji="0" lang="es-MX" sz="2900" b="0" i="0" u="none" strike="noStrike" kern="1200" cap="none" spc="0" normalizeH="0" baseline="0" noProof="0" dirty="0" smtClean="0">
                <a:ln>
                  <a:noFill/>
                </a:ln>
                <a:solidFill>
                  <a:schemeClr val="tx2">
                    <a:lumMod val="50000"/>
                  </a:schemeClr>
                </a:solidFill>
                <a:effectLst/>
                <a:uLnTx/>
                <a:uFillTx/>
                <a:latin typeface="+mn-lt"/>
                <a:ea typeface="+mn-ea"/>
                <a:cs typeface="+mn-cs"/>
              </a:rPr>
              <a:t> y es también una habilidad que necesitamos acrecentar, si queremos mantenernos vigentes quienes carecen de valor o de voluntad para aprender, quienes se resisten al aprendizaje continuo, se ven expuestos a limitadas oportunidades, a mediano y largo plazo, en el mundo del trabajo.</a:t>
            </a: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24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1"/>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412776"/>
            <a:ext cx="8229600" cy="4525963"/>
          </a:xfrm>
        </p:spPr>
        <p:txBody>
          <a:bodyPr>
            <a:normAutofit/>
          </a:bodyPr>
          <a:lstStyle/>
          <a:p>
            <a:r>
              <a:rPr lang="es-MX" sz="2400" dirty="0" smtClean="0"/>
              <a:t>Desarrollo de la actividad:</a:t>
            </a:r>
          </a:p>
          <a:p>
            <a:pPr lvl="1"/>
            <a:r>
              <a:rPr lang="es-MX" sz="2000" dirty="0" smtClean="0"/>
              <a:t>Para ello, los participantes divididos en equipos, harán el rol de  reclutadores de una empresa de selección de personal y definirán las competencias que ciertos técnicos deben poseer para determinados puestos de trabajo. Luego, definirán los requerimientos que ellos mismos necesitan para postular al mercado de trabajo, de forma que puedan visualizar las competencias que aún deben desarrollar mediante continuos procesos de aprendizaje.</a:t>
            </a:r>
          </a:p>
          <a:p>
            <a:pPr lvl="1"/>
            <a:endParaRPr lang="es-MX" sz="2000" dirty="0" smtClean="0"/>
          </a:p>
          <a:p>
            <a:pPr lvl="1">
              <a:buNone/>
            </a:pPr>
            <a:endParaRPr lang="es-MX" sz="20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12</a:t>
            </a:fld>
            <a:endParaRPr lang="es-MX"/>
          </a:p>
        </p:txBody>
      </p:sp>
      <p:pic>
        <p:nvPicPr>
          <p:cNvPr id="5" name="Picture 2" descr="C:\Documents and Settings\josecruz.guzman\Configuración local\Archivos temporales de Internet\Content.IE5\9EHQH2QI\MC900294348[1].wmf"/>
          <p:cNvPicPr>
            <a:picLocks noChangeAspect="1" noChangeArrowheads="1"/>
          </p:cNvPicPr>
          <p:nvPr/>
        </p:nvPicPr>
        <p:blipFill>
          <a:blip r:embed="rId3" cstate="print"/>
          <a:srcRect/>
          <a:stretch>
            <a:fillRect/>
          </a:stretch>
        </p:blipFill>
        <p:spPr bwMode="auto">
          <a:xfrm>
            <a:off x="7596336" y="4869160"/>
            <a:ext cx="1155382" cy="1383950"/>
          </a:xfrm>
          <a:prstGeom prst="rect">
            <a:avLst/>
          </a:prstGeom>
          <a:noFill/>
        </p:spPr>
      </p:pic>
      <p:sp>
        <p:nvSpPr>
          <p:cNvPr id="31" name="1 Título"/>
          <p:cNvSpPr>
            <a:spLocks noGrp="1"/>
          </p:cNvSpPr>
          <p:nvPr>
            <p:ph type="title"/>
          </p:nvPr>
        </p:nvSpPr>
        <p:spPr/>
        <p:txBody>
          <a:bodyPr>
            <a:normAutofit/>
          </a:bodyPr>
          <a:lstStyle/>
          <a:p>
            <a:r>
              <a:rPr lang="es-MX" dirty="0" smtClean="0"/>
              <a:t>Te contrato</a:t>
            </a:r>
            <a:endParaRPr lang="es-MX"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1" end="1"/>
                                            </p:txEl>
                                          </p:spTgt>
                                        </p:tgtEl>
                                      </p:cBhvr>
                                    </p:animEffect>
                                  </p:childTnLst>
                                </p:cTn>
                              </p:par>
                            </p:childTnLst>
                          </p:cTn>
                        </p:par>
                        <p:par>
                          <p:cTn id="17" fill="hold">
                            <p:stCondLst>
                              <p:cond delay="19750"/>
                            </p:stCondLst>
                            <p:childTnLst>
                              <p:par>
                                <p:cTn id="18" presetID="31" presetClass="entr" presetSubtype="0" fill="hold" nodeType="afterEffect">
                                  <p:stCondLst>
                                    <p:cond delay="20000"/>
                                  </p:stCondLst>
                                  <p:iterate type="lt">
                                    <p:tmPct val="5000"/>
                                  </p:iterate>
                                  <p:childTnLst>
                                    <p:set>
                                      <p:cBhvr>
                                        <p:cTn id="19" dur="1" fill="hold">
                                          <p:stCondLst>
                                            <p:cond delay="0"/>
                                          </p:stCondLst>
                                        </p:cTn>
                                        <p:tgtEl>
                                          <p:spTgt spid="5"/>
                                        </p:tgtEl>
                                        <p:attrNameLst>
                                          <p:attrName>style.visibility</p:attrName>
                                        </p:attrNameLst>
                                      </p:cBhvr>
                                      <p:to>
                                        <p:strVal val="visible"/>
                                      </p:to>
                                    </p:set>
                                    <p:anim calcmode="lin" valueType="num">
                                      <p:cBhvr>
                                        <p:cTn id="20" dur="3000" fill="hold"/>
                                        <p:tgtEl>
                                          <p:spTgt spid="5"/>
                                        </p:tgtEl>
                                        <p:attrNameLst>
                                          <p:attrName>ppt_w</p:attrName>
                                        </p:attrNameLst>
                                      </p:cBhvr>
                                      <p:tavLst>
                                        <p:tav tm="0">
                                          <p:val>
                                            <p:fltVal val="0"/>
                                          </p:val>
                                        </p:tav>
                                        <p:tav tm="100000">
                                          <p:val>
                                            <p:strVal val="#ppt_w"/>
                                          </p:val>
                                        </p:tav>
                                      </p:tavLst>
                                    </p:anim>
                                    <p:anim calcmode="lin" valueType="num">
                                      <p:cBhvr>
                                        <p:cTn id="21" dur="3000" fill="hold"/>
                                        <p:tgtEl>
                                          <p:spTgt spid="5"/>
                                        </p:tgtEl>
                                        <p:attrNameLst>
                                          <p:attrName>ppt_h</p:attrName>
                                        </p:attrNameLst>
                                      </p:cBhvr>
                                      <p:tavLst>
                                        <p:tav tm="0">
                                          <p:val>
                                            <p:fltVal val="0"/>
                                          </p:val>
                                        </p:tav>
                                        <p:tav tm="100000">
                                          <p:val>
                                            <p:strVal val="#ppt_h"/>
                                          </p:val>
                                        </p:tav>
                                      </p:tavLst>
                                    </p:anim>
                                    <p:anim calcmode="lin" valueType="num">
                                      <p:cBhvr>
                                        <p:cTn id="22" dur="3000" fill="hold"/>
                                        <p:tgtEl>
                                          <p:spTgt spid="5"/>
                                        </p:tgtEl>
                                        <p:attrNameLst>
                                          <p:attrName>style.rotation</p:attrName>
                                        </p:attrNameLst>
                                      </p:cBhvr>
                                      <p:tavLst>
                                        <p:tav tm="0">
                                          <p:val>
                                            <p:fltVal val="90"/>
                                          </p:val>
                                        </p:tav>
                                        <p:tav tm="100000">
                                          <p:val>
                                            <p:fltVal val="0"/>
                                          </p:val>
                                        </p:tav>
                                      </p:tavLst>
                                    </p:anim>
                                    <p:animEffect transition="in" filter="fade">
                                      <p:cBhvr>
                                        <p:cTn id="23" dur="3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0" presetClass="entr" presetSubtype="0" fill="hold" grpId="0" nodeType="clickEffect">
                                  <p:stCondLst>
                                    <p:cond delay="0"/>
                                  </p:stCondLst>
                                  <p:iterate type="lt">
                                    <p:tmPct val="10000"/>
                                  </p:iterate>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1"/>
                                          </p:val>
                                        </p:tav>
                                        <p:tav tm="100000">
                                          <p:val>
                                            <p:strVal val="#ppt_x"/>
                                          </p:val>
                                        </p:tav>
                                      </p:tavLst>
                                    </p:anim>
                                    <p:anim calcmode="lin" valueType="num">
                                      <p:cBhvr>
                                        <p:cTn id="30"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13</a:t>
            </a:fld>
            <a:endParaRPr lang="es-MX"/>
          </a:p>
        </p:txBody>
      </p:sp>
      <p:sp>
        <p:nvSpPr>
          <p:cNvPr id="5" name="1 Título"/>
          <p:cNvSpPr>
            <a:spLocks noGrp="1"/>
          </p:cNvSpPr>
          <p:nvPr>
            <p:ph type="title"/>
          </p:nvPr>
        </p:nvSpPr>
        <p:spPr/>
        <p:txBody>
          <a:bodyPr>
            <a:normAutofit/>
          </a:bodyPr>
          <a:lstStyle/>
          <a:p>
            <a:r>
              <a:rPr lang="es-MX" dirty="0" smtClean="0"/>
              <a:t>Te contrato</a:t>
            </a:r>
            <a:endParaRPr lang="es-MX"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1"/>
                                          </p:val>
                                        </p:tav>
                                        <p:tav tm="100000">
                                          <p:val>
                                            <p:strVal val="#ppt_x"/>
                                          </p:val>
                                        </p:tav>
                                      </p:tavLst>
                                    </p:anim>
                                    <p:anim calcmode="lin" valueType="num">
                                      <p:cBhvr>
                                        <p:cTn id="14"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14</a:t>
            </a:fld>
            <a:endParaRPr lang="es-MX"/>
          </a:p>
        </p:txBody>
      </p:sp>
      <p:sp>
        <p:nvSpPr>
          <p:cNvPr id="5" name="1 Título"/>
          <p:cNvSpPr>
            <a:spLocks noGrp="1"/>
          </p:cNvSpPr>
          <p:nvPr>
            <p:ph type="title"/>
          </p:nvPr>
        </p:nvSpPr>
        <p:spPr/>
        <p:txBody>
          <a:bodyPr>
            <a:normAutofit/>
          </a:bodyPr>
          <a:lstStyle/>
          <a:p>
            <a:r>
              <a:rPr lang="es-MX" dirty="0" smtClean="0"/>
              <a:t>Te contrato</a:t>
            </a:r>
            <a:endParaRPr lang="es-MX"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1"/>
                                          </p:val>
                                        </p:tav>
                                        <p:tav tm="100000">
                                          <p:val>
                                            <p:strVal val="#ppt_x"/>
                                          </p:val>
                                        </p:tav>
                                      </p:tavLst>
                                    </p:anim>
                                    <p:anim calcmode="lin" valueType="num">
                                      <p:cBhvr>
                                        <p:cTn id="14"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fontScale="90000"/>
          </a:bodyPr>
          <a:lstStyle/>
          <a:p>
            <a:pPr algn="r"/>
            <a:r>
              <a:rPr lang="es-MX" dirty="0" smtClean="0"/>
              <a:t/>
            </a:r>
            <a:br>
              <a:rPr lang="es-MX" dirty="0" smtClean="0"/>
            </a:br>
            <a:r>
              <a:rPr lang="es-MX" dirty="0" smtClean="0"/>
              <a:t>JUGANDO CON LA MÚSICA</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15</a:t>
            </a:fld>
            <a:endParaRPr lang="es-MX"/>
          </a:p>
        </p:txBody>
      </p:sp>
      <p:sp>
        <p:nvSpPr>
          <p:cNvPr id="7" name="2 Marcador de texto"/>
          <p:cNvSpPr>
            <a:spLocks noGrp="1"/>
          </p:cNvSpPr>
          <p:nvPr>
            <p:ph type="body" idx="1"/>
          </p:nvPr>
        </p:nvSpPr>
        <p:spPr/>
        <p:txBody>
          <a:bodyPr>
            <a:normAutofit fontScale="92500"/>
          </a:bodyPr>
          <a:lstStyle/>
          <a:p>
            <a:r>
              <a:rPr lang="es-MX" dirty="0" smtClean="0">
                <a:effectLst>
                  <a:outerShdw blurRad="38100" dist="38100" dir="2700000" algn="tl">
                    <a:srgbClr val="000000">
                      <a:alpha val="43137"/>
                    </a:srgbClr>
                  </a:outerShdw>
                </a:effectLst>
              </a:rPr>
              <a:t>ÁREA DE COMPETENCIA: </a:t>
            </a:r>
            <a:r>
              <a:rPr lang="es-MX" cap="all" dirty="0" smtClean="0">
                <a:effectLst>
                  <a:outerShdw blurRad="38100" dist="38100" dir="2700000" algn="tl">
                    <a:srgbClr val="000000">
                      <a:alpha val="43137"/>
                    </a:srgbClr>
                  </a:outerShdw>
                </a:effectLst>
              </a:rPr>
              <a:t> Aprender a Aprender</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a:t>
            </a:r>
            <a:r>
              <a:rPr lang="es-MX" cap="all" dirty="0" smtClean="0">
                <a:effectLst>
                  <a:outerShdw blurRad="38100" dist="38100" dir="2700000" algn="tl">
                    <a:srgbClr val="000000">
                      <a:alpha val="43137"/>
                    </a:srgbClr>
                  </a:outerShdw>
                </a:effectLst>
              </a:rPr>
              <a:t>Interesarse y motivarse por aprender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Jugando con la música</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16</a:t>
            </a:fld>
            <a:endParaRPr lang="es-MX"/>
          </a:p>
        </p:txBody>
      </p:sp>
      <p:sp>
        <p:nvSpPr>
          <p:cNvPr id="5" name="2 Marcador de contenido"/>
          <p:cNvSpPr>
            <a:spLocks noGrp="1"/>
          </p:cNvSpPr>
          <p:nvPr>
            <p:ph idx="1"/>
          </p:nvPr>
        </p:nvSpPr>
        <p:spPr/>
        <p:txBody>
          <a:bodyPr>
            <a:normAutofit fontScale="55000" lnSpcReduction="20000"/>
          </a:bodyPr>
          <a:lstStyle/>
          <a:p>
            <a:r>
              <a:rPr lang="es-MX" dirty="0" smtClean="0"/>
              <a:t>El </a:t>
            </a:r>
            <a:r>
              <a:rPr lang="es-MX" b="1" dirty="0" smtClean="0"/>
              <a:t>objetiv</a:t>
            </a:r>
            <a:r>
              <a:rPr lang="es-MX" dirty="0" smtClean="0"/>
              <a:t>o de la actividad es que los participantes se hagan cargo de su aprendizaje como proceso de experiencia cotidiana, reconociendo múltiples caminos para obtener conocimientos, desarrollar habilidades y validar actitudes. Para ello, los aprendizajes esperados son:</a:t>
            </a:r>
          </a:p>
          <a:p>
            <a:pPr algn="just"/>
            <a:endParaRPr lang="es-MX" dirty="0" smtClean="0"/>
          </a:p>
          <a:p>
            <a:pPr lvl="1"/>
            <a:r>
              <a:rPr lang="es-MX" sz="2900" b="1" u="sng" dirty="0" smtClean="0"/>
              <a:t>Conocimiento</a:t>
            </a:r>
            <a:r>
              <a:rPr lang="es-MX" sz="2900" b="1" dirty="0" smtClean="0"/>
              <a:t>: </a:t>
            </a:r>
            <a:r>
              <a:rPr lang="es-MX" sz="2900" dirty="0" smtClean="0">
                <a:solidFill>
                  <a:schemeClr val="dk1"/>
                </a:solidFill>
              </a:rPr>
              <a:t>Reconocer que la necesidad de nuevos aprendizajes es una constante en un mundo cambiante.</a:t>
            </a:r>
          </a:p>
          <a:p>
            <a:pPr lvl="1" algn="just">
              <a:buNone/>
            </a:pPr>
            <a:endParaRPr lang="es-MX" sz="2900" b="1" u="sng" dirty="0" smtClean="0"/>
          </a:p>
          <a:p>
            <a:pPr lvl="1"/>
            <a:r>
              <a:rPr lang="es-MX" sz="2900" b="1" u="sng" dirty="0" smtClean="0"/>
              <a:t>Habilidad</a:t>
            </a:r>
            <a:r>
              <a:rPr lang="es-MX" sz="3300" dirty="0" smtClean="0">
                <a:solidFill>
                  <a:schemeClr val="dk1"/>
                </a:solidFill>
              </a:rPr>
              <a:t>: </a:t>
            </a:r>
            <a:r>
              <a:rPr lang="es-MX" sz="2900" dirty="0" smtClean="0">
                <a:solidFill>
                  <a:schemeClr val="dk1"/>
                </a:solidFill>
              </a:rPr>
              <a:t>Desarrollar interés por adquirir nuevos conocimientos y nuevas habilidades durante la vida laboral.</a:t>
            </a:r>
          </a:p>
          <a:p>
            <a:pPr lvl="1" algn="just"/>
            <a:endParaRPr lang="es-MX" sz="2900" b="1" u="sng" dirty="0" smtClean="0"/>
          </a:p>
          <a:p>
            <a:pPr lvl="1"/>
            <a:r>
              <a:rPr lang="es-MX" sz="2900" b="1" u="sng" dirty="0" smtClean="0"/>
              <a:t>Actitud</a:t>
            </a:r>
            <a:r>
              <a:rPr lang="es-MX" sz="2900" b="1" dirty="0" smtClean="0"/>
              <a:t>: </a:t>
            </a:r>
            <a:r>
              <a:rPr lang="es-MX" sz="2900" dirty="0" smtClean="0">
                <a:solidFill>
                  <a:schemeClr val="dk1"/>
                </a:solidFill>
              </a:rPr>
              <a:t>Buscar nuevas experiencias y actividades de aprendizaje.</a:t>
            </a:r>
          </a:p>
          <a:p>
            <a:pPr lvl="1"/>
            <a:endParaRPr lang="es-MX" dirty="0" smtClean="0">
              <a:solidFill>
                <a:schemeClr val="dk1"/>
              </a:solidFill>
            </a:endParaRPr>
          </a:p>
          <a:p>
            <a:pPr lvl="1" algn="just"/>
            <a:endParaRPr lang="es-MX" b="1" u="sng" dirty="0" smtClean="0"/>
          </a:p>
          <a:p>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anim calcmode="lin" valueType="num">
                                      <p:cBhvr>
                                        <p:cTn id="14" dur="2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5" dur="2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7" presetClass="entr" presetSubtype="0"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2000"/>
                                        <p:tgtEl>
                                          <p:spTgt spid="5">
                                            <p:txEl>
                                              <p:pRg st="4" end="4"/>
                                            </p:txEl>
                                          </p:spTgt>
                                        </p:tgtEl>
                                      </p:cBhvr>
                                    </p:animEffect>
                                    <p:anim calcmode="lin" valueType="num">
                                      <p:cBhvr>
                                        <p:cTn id="20" dur="2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1" dur="2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47" presetClass="entr" presetSubtype="0" fill="hold" nodeType="after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1000"/>
                                        <p:tgtEl>
                                          <p:spTgt spid="5">
                                            <p:txEl>
                                              <p:pRg st="6" end="6"/>
                                            </p:txEl>
                                          </p:spTgt>
                                        </p:tgtEl>
                                      </p:cBhvr>
                                    </p:animEffect>
                                    <p:anim calcmode="lin" valueType="num">
                                      <p:cBhvr>
                                        <p:cTn id="26"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Jugando con la música</a:t>
            </a:r>
            <a:endParaRPr lang="es-MX" dirty="0"/>
          </a:p>
        </p:txBody>
      </p:sp>
      <p:sp>
        <p:nvSpPr>
          <p:cNvPr id="3" name="2 Marcador de contenido"/>
          <p:cNvSpPr>
            <a:spLocks noGrp="1"/>
          </p:cNvSpPr>
          <p:nvPr>
            <p:ph idx="1"/>
          </p:nvPr>
        </p:nvSpPr>
        <p:spPr/>
        <p:txBody>
          <a:bodyPr>
            <a:normAutofit fontScale="62500" lnSpcReduction="20000"/>
          </a:bodyPr>
          <a:lstStyle/>
          <a:p>
            <a:r>
              <a:rPr lang="es-MX" dirty="0" smtClean="0"/>
              <a:t>En un mundo de creciente acceso al conocimiento y donde la innovación es una fuerza constante, la formación –en todas sus dimensiones– es una de las mejores “herramientas” que disponemos para reaccionar frente a los cambios, adaptarnos a ellos, aprovechar oportunidades, ser competentes y mantenernos vigentes en nuestros aportes.</a:t>
            </a:r>
          </a:p>
          <a:p>
            <a:pPr>
              <a:buNone/>
            </a:pPr>
            <a:endParaRPr lang="es-MX" dirty="0" smtClean="0"/>
          </a:p>
          <a:p>
            <a:r>
              <a:rPr lang="es-MX" dirty="0" smtClean="0"/>
              <a:t>Por formación entendemos, en sentido amplio, desde la adquisición de valores hasta la capacitación técnica y práctica para desenvolvernos cotidianamente. En este continuo, la persona, la familia, el entorno social y la escuela, son parte del proceso formativo.</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17</a:t>
            </a:fld>
            <a:endParaRPr lang="es-MX"/>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94122"/>
          </a:xfrm>
        </p:spPr>
        <p:txBody>
          <a:bodyPr/>
          <a:lstStyle/>
          <a:p>
            <a:r>
              <a:rPr lang="es-MX" dirty="0" smtClean="0"/>
              <a:t>Jugando con la música</a:t>
            </a:r>
            <a:endParaRPr lang="es-MX" dirty="0"/>
          </a:p>
        </p:txBody>
      </p:sp>
      <p:graphicFrame>
        <p:nvGraphicFramePr>
          <p:cNvPr id="5" name="4 Marcador de contenido"/>
          <p:cNvGraphicFramePr>
            <a:graphicFrameLocks noGrp="1"/>
          </p:cNvGraphicFramePr>
          <p:nvPr>
            <p:ph idx="1"/>
          </p:nvPr>
        </p:nvGraphicFramePr>
        <p:xfrm>
          <a:off x="468313" y="1700807"/>
          <a:ext cx="8229600" cy="45253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18</a:t>
            </a:fld>
            <a:endParaRPr lang="es-MX"/>
          </a:p>
        </p:txBody>
      </p:sp>
      <p:sp>
        <p:nvSpPr>
          <p:cNvPr id="6" name="5 Rectángulo"/>
          <p:cNvSpPr/>
          <p:nvPr/>
        </p:nvSpPr>
        <p:spPr>
          <a:xfrm>
            <a:off x="395536" y="1340768"/>
            <a:ext cx="5552546" cy="523220"/>
          </a:xfrm>
          <a:prstGeom prst="rect">
            <a:avLst/>
          </a:prstGeom>
        </p:spPr>
        <p:txBody>
          <a:bodyPr wrap="none">
            <a:spAutoFit/>
          </a:bodyPr>
          <a:lstStyle/>
          <a:p>
            <a:r>
              <a:rPr lang="es-MX" sz="2800" b="1" dirty="0" smtClean="0"/>
              <a:t>Vías de adquisición de aprendizajes.</a:t>
            </a:r>
            <a:endParaRPr lang="es-MX" sz="2800"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Jugando con la música</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19</a:t>
            </a:fld>
            <a:endParaRPr lang="es-MX"/>
          </a:p>
        </p:txBody>
      </p:sp>
      <p:pic>
        <p:nvPicPr>
          <p:cNvPr id="5" name="Picture 2" descr="bandas,batutas,directores,directores de orquesta,entretenimiento,maestros,manos,música,orquestas,personas"/>
          <p:cNvPicPr>
            <a:picLocks noChangeAspect="1" noChangeArrowheads="1"/>
          </p:cNvPicPr>
          <p:nvPr/>
        </p:nvPicPr>
        <p:blipFill>
          <a:blip r:embed="rId3" cstate="print"/>
          <a:srcRect/>
          <a:stretch>
            <a:fillRect/>
          </a:stretch>
        </p:blipFill>
        <p:spPr bwMode="auto">
          <a:xfrm>
            <a:off x="3923928" y="2780928"/>
            <a:ext cx="3456384" cy="3456384"/>
          </a:xfrm>
          <a:prstGeom prst="rect">
            <a:avLst/>
          </a:prstGeom>
          <a:noFill/>
        </p:spPr>
      </p:pic>
      <p:sp>
        <p:nvSpPr>
          <p:cNvPr id="6" name="2 Marcador de contenido"/>
          <p:cNvSpPr>
            <a:spLocks noGrp="1"/>
          </p:cNvSpPr>
          <p:nvPr>
            <p:ph idx="1"/>
          </p:nvPr>
        </p:nvSpPr>
        <p:spPr>
          <a:xfrm>
            <a:off x="468313" y="1484313"/>
            <a:ext cx="8229600" cy="3744912"/>
          </a:xfrm>
        </p:spPr>
        <p:txBody>
          <a:bodyPr>
            <a:normAutofit/>
          </a:bodyPr>
          <a:lstStyle/>
          <a:p>
            <a:r>
              <a:rPr lang="es-MX" sz="2400" dirty="0" smtClean="0"/>
              <a:t>Desarrollo de la actividad:</a:t>
            </a:r>
          </a:p>
          <a:p>
            <a:pPr lvl="1"/>
            <a:r>
              <a:rPr lang="es-MX" sz="2000" dirty="0" smtClean="0"/>
              <a:t>Conformación de una pequeña orquesta, los participantes identificarán los conocimientos y las habilidades que les permitieron el logro de la tarea.</a:t>
            </a:r>
          </a:p>
          <a:p>
            <a:pPr lvl="1"/>
            <a:endParaRPr lang="es-MX" sz="2000" dirty="0" smtClean="0"/>
          </a:p>
          <a:p>
            <a:pPr lvl="1">
              <a:buNone/>
            </a:pPr>
            <a:endParaRPr lang="es-MX"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blanco,centros de la diana,deportes,dianas,el blanco,en el blanco,equipo de deporte,flechas,los blancos,metáforas,productos de deporte,tiro al arco"/>
          <p:cNvPicPr>
            <a:picLocks noGrp="1" noChangeAspect="1" noChangeArrowheads="1"/>
          </p:cNvPicPr>
          <p:nvPr>
            <p:ph idx="1"/>
          </p:nvPr>
        </p:nvPicPr>
        <p:blipFill>
          <a:blip r:embed="rId2" cstate="print"/>
          <a:srcRect l="4054" b="6280"/>
          <a:stretch>
            <a:fillRect/>
          </a:stretch>
        </p:blipFill>
        <p:spPr bwMode="auto">
          <a:xfrm rot="618681">
            <a:off x="295334" y="2100148"/>
            <a:ext cx="3405856" cy="3607146"/>
          </a:xfrm>
          <a:prstGeom prst="rect">
            <a:avLst/>
          </a:prstGeom>
          <a:noFill/>
        </p:spPr>
      </p:pic>
      <p:sp>
        <p:nvSpPr>
          <p:cNvPr id="2" name="1 Título"/>
          <p:cNvSpPr>
            <a:spLocks noGrp="1"/>
          </p:cNvSpPr>
          <p:nvPr>
            <p:ph type="title"/>
          </p:nvPr>
        </p:nvSpPr>
        <p:spPr>
          <a:xfrm>
            <a:off x="457200" y="274638"/>
            <a:ext cx="8229600" cy="922114"/>
          </a:xfrm>
        </p:spPr>
        <p:txBody>
          <a:bodyPr/>
          <a:lstStyle/>
          <a:p>
            <a:r>
              <a:rPr lang="es-MX" dirty="0" smtClean="0"/>
              <a:t>Propósitos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a:t>
            </a:fld>
            <a:endParaRPr lang="es-MX"/>
          </a:p>
        </p:txBody>
      </p:sp>
      <p:sp>
        <p:nvSpPr>
          <p:cNvPr id="6" name="2 Marcador de contenido"/>
          <p:cNvSpPr txBox="1">
            <a:spLocks/>
          </p:cNvSpPr>
          <p:nvPr/>
        </p:nvSpPr>
        <p:spPr>
          <a:xfrm>
            <a:off x="3203848" y="1196752"/>
            <a:ext cx="5832648" cy="2160240"/>
          </a:xfrm>
          <a:prstGeom prst="rect">
            <a:avLst/>
          </a:prstGeom>
        </p:spPr>
        <p:txBody>
          <a:bodyPr vert="horz" lIns="91440" tIns="45720" rIns="91440" bIns="45720" rtlCol="0">
            <a:normAutofit fontScale="40000" lnSpcReduction="20000"/>
          </a:bodyPr>
          <a:lstStyle/>
          <a:p>
            <a:pPr marL="342900" marR="0" lvl="0" indent="-342900" algn="just" defTabSz="914400" rtl="0" eaLnBrk="1" fontAlgn="auto" latinLnBrk="0" hangingPunct="1">
              <a:lnSpc>
                <a:spcPct val="150000"/>
              </a:lnSpc>
              <a:spcBef>
                <a:spcPct val="20000"/>
              </a:spcBef>
              <a:spcAft>
                <a:spcPts val="0"/>
              </a:spcAft>
              <a:buClrTx/>
              <a:buSzTx/>
              <a:tabLst/>
              <a:defRPr/>
            </a:pPr>
            <a:r>
              <a:rPr kumimoji="0" lang="es-MX" sz="4000" b="1" i="0" u="none" strike="noStrike" kern="1200" cap="none" spc="0" normalizeH="0" baseline="0" noProof="0" dirty="0" smtClean="0">
                <a:ln>
                  <a:noFill/>
                </a:ln>
                <a:solidFill>
                  <a:schemeClr val="tx2">
                    <a:lumMod val="50000"/>
                  </a:schemeClr>
                </a:solidFill>
                <a:effectLst/>
                <a:uLnTx/>
                <a:uFillTx/>
                <a:latin typeface="+mn-lt"/>
                <a:ea typeface="+mn-ea"/>
                <a:cs typeface="+mn-cs"/>
              </a:rPr>
              <a:t>Propósito General</a:t>
            </a: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s-MX" sz="4000" b="0" i="0" u="none" strike="noStrike" kern="1200" cap="none" spc="0" normalizeH="0" baseline="0" noProof="0" dirty="0" smtClean="0">
                <a:ln>
                  <a:noFill/>
                </a:ln>
                <a:solidFill>
                  <a:schemeClr val="tx2">
                    <a:lumMod val="50000"/>
                  </a:schemeClr>
                </a:solidFill>
                <a:effectLst/>
                <a:uLnTx/>
                <a:uFillTx/>
                <a:latin typeface="+mn-lt"/>
                <a:ea typeface="+mn-ea"/>
                <a:cs typeface="+mn-cs"/>
              </a:rPr>
              <a:t>Propiciar a la reflexión y al desarrollo de capacidades y habilidades que les permitan a las y los jóvenes tener un desempeño eficiente y eficaz en la escuela, y en un futuro, en el ámbito laboral. Asimismo, en los aspectos personales, partiendo de su propia experiencia y cotidianidad de manera participativa.</a:t>
            </a: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32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sp>
        <p:nvSpPr>
          <p:cNvPr id="7" name="2 Marcador de contenido"/>
          <p:cNvSpPr txBox="1">
            <a:spLocks/>
          </p:cNvSpPr>
          <p:nvPr/>
        </p:nvSpPr>
        <p:spPr>
          <a:xfrm>
            <a:off x="3779912" y="3573016"/>
            <a:ext cx="5184576" cy="1368152"/>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50000"/>
              </a:lnSpc>
              <a:spcBef>
                <a:spcPct val="20000"/>
              </a:spcBef>
              <a:spcAft>
                <a:spcPts val="0"/>
              </a:spcAft>
              <a:buClrTx/>
              <a:buSzTx/>
              <a:tabLst/>
              <a:defRPr/>
            </a:pPr>
            <a:r>
              <a:rPr kumimoji="0" lang="es-MX" sz="1600" b="1" i="0" u="none" strike="noStrike" kern="1200" cap="none" spc="0" normalizeH="0" baseline="0" noProof="0" dirty="0" smtClean="0">
                <a:ln>
                  <a:noFill/>
                </a:ln>
                <a:solidFill>
                  <a:schemeClr val="tx2">
                    <a:lumMod val="50000"/>
                  </a:schemeClr>
                </a:solidFill>
                <a:effectLst/>
                <a:uLnTx/>
                <a:uFillTx/>
                <a:latin typeface="+mn-lt"/>
                <a:ea typeface="+mn-ea"/>
                <a:cs typeface="+mn-cs"/>
              </a:rPr>
              <a:t>Propósito Especifico</a:t>
            </a:r>
          </a:p>
          <a:p>
            <a:pPr marL="342900" indent="-342900" algn="just">
              <a:lnSpc>
                <a:spcPct val="150000"/>
              </a:lnSpc>
              <a:spcBef>
                <a:spcPct val="20000"/>
              </a:spcBef>
              <a:buFont typeface="Arial" pitchFamily="34" charset="0"/>
              <a:buChar char="•"/>
            </a:pPr>
            <a:r>
              <a:rPr lang="es-MX" sz="1700" dirty="0" smtClean="0"/>
              <a:t>Obtener los mejores resultados, y seguir aprendiendo.</a:t>
            </a: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s-MX" sz="3200" b="0" i="0" u="none" strike="noStrike" kern="1200" cap="none" spc="0" normalizeH="0" baseline="0" noProof="0" dirty="0">
              <a:ln>
                <a:noFill/>
              </a:ln>
              <a:solidFill>
                <a:schemeClr val="tx2">
                  <a:lumMod val="50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3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3000"/>
                                        <p:tgtEl>
                                          <p:spTgt spid="6">
                                            <p:txEl>
                                              <p:pRg st="1" end="1"/>
                                            </p:txEl>
                                          </p:spTgt>
                                        </p:tgtEl>
                                      </p:cBhvr>
                                    </p:animEffect>
                                  </p:childTnLst>
                                </p:cTn>
                              </p:par>
                            </p:childTnLst>
                          </p:cTn>
                        </p:par>
                        <p:par>
                          <p:cTn id="13" fill="hold">
                            <p:stCondLst>
                              <p:cond delay="3000"/>
                            </p:stCondLst>
                            <p:childTnLst>
                              <p:par>
                                <p:cTn id="14" presetID="10" presetClass="entr" presetSubtype="0" fill="hold" grpId="0" nodeType="after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30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fade">
                                      <p:cBhvr>
                                        <p:cTn id="21" dur="3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20</a:t>
            </a:fld>
            <a:endParaRPr lang="es-MX"/>
          </a:p>
        </p:txBody>
      </p:sp>
      <p:sp>
        <p:nvSpPr>
          <p:cNvPr id="5" name="1 Título"/>
          <p:cNvSpPr>
            <a:spLocks noGrp="1"/>
          </p:cNvSpPr>
          <p:nvPr>
            <p:ph type="title"/>
          </p:nvPr>
        </p:nvSpPr>
        <p:spPr/>
        <p:txBody>
          <a:bodyPr/>
          <a:lstStyle/>
          <a:p>
            <a:r>
              <a:rPr lang="es-MX" dirty="0" smtClean="0"/>
              <a:t>Jugando con la música</a:t>
            </a:r>
            <a:endParaRPr lang="es-MX" dirty="0"/>
          </a:p>
        </p:txBody>
      </p:sp>
      <p:sp>
        <p:nvSpPr>
          <p:cNvPr id="6"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21</a:t>
            </a:fld>
            <a:endParaRPr lang="es-MX"/>
          </a:p>
        </p:txBody>
      </p:sp>
      <p:sp>
        <p:nvSpPr>
          <p:cNvPr id="5" name="1 Título"/>
          <p:cNvSpPr>
            <a:spLocks noGrp="1"/>
          </p:cNvSpPr>
          <p:nvPr>
            <p:ph type="title"/>
          </p:nvPr>
        </p:nvSpPr>
        <p:spPr/>
        <p:txBody>
          <a:bodyPr/>
          <a:lstStyle/>
          <a:p>
            <a:r>
              <a:rPr lang="es-MX" dirty="0" smtClean="0"/>
              <a:t>Jugando con la música</a:t>
            </a:r>
            <a:endParaRPr lang="es-MX" dirty="0"/>
          </a:p>
        </p:txBody>
      </p:sp>
      <p:sp>
        <p:nvSpPr>
          <p:cNvPr id="6"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fontScale="90000"/>
          </a:bodyPr>
          <a:lstStyle/>
          <a:p>
            <a:pPr algn="r"/>
            <a:r>
              <a:rPr lang="es-MX" dirty="0" smtClean="0"/>
              <a:t/>
            </a:r>
            <a:br>
              <a:rPr lang="es-MX" dirty="0" smtClean="0"/>
            </a:br>
            <a:r>
              <a:rPr lang="es-MX" dirty="0" smtClean="0"/>
              <a:t>¿SOY BÚHO O ALONDRA?</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22</a:t>
            </a:fld>
            <a:endParaRPr lang="es-MX"/>
          </a:p>
        </p:txBody>
      </p:sp>
      <p:sp>
        <p:nvSpPr>
          <p:cNvPr id="7" name="2 Marcador de texto"/>
          <p:cNvSpPr>
            <a:spLocks noGrp="1"/>
          </p:cNvSpPr>
          <p:nvPr>
            <p:ph type="body" idx="1"/>
          </p:nvPr>
        </p:nvSpPr>
        <p:spPr/>
        <p:txBody>
          <a:bodyPr>
            <a:normAutofit fontScale="92500"/>
          </a:bodyPr>
          <a:lstStyle/>
          <a:p>
            <a:r>
              <a:rPr lang="es-MX" dirty="0" smtClean="0">
                <a:effectLst>
                  <a:outerShdw blurRad="38100" dist="38100" dir="2700000" algn="tl">
                    <a:srgbClr val="000000">
                      <a:alpha val="43137"/>
                    </a:srgbClr>
                  </a:outerShdw>
                </a:effectLst>
              </a:rPr>
              <a:t>ÁREA DE COMPETENCIA: </a:t>
            </a:r>
            <a:r>
              <a:rPr lang="es-MX" cap="all" dirty="0" smtClean="0">
                <a:effectLst>
                  <a:outerShdw blurRad="38100" dist="38100" dir="2700000" algn="tl">
                    <a:srgbClr val="000000">
                      <a:alpha val="43137"/>
                    </a:srgbClr>
                  </a:outerShdw>
                </a:effectLst>
              </a:rPr>
              <a:t> Aprender a Aprender</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a:t>
            </a:r>
            <a:r>
              <a:rPr lang="es-MX" cap="all" dirty="0" smtClean="0">
                <a:effectLst>
                  <a:outerShdw blurRad="38100" dist="38100" dir="2700000" algn="tl">
                    <a:srgbClr val="000000">
                      <a:alpha val="43137"/>
                    </a:srgbClr>
                  </a:outerShdw>
                </a:effectLst>
              </a:rPr>
              <a:t>Interesarse y motivarse por aprender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¿Soy búho o alondra?</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23</a:t>
            </a:fld>
            <a:endParaRPr lang="es-MX"/>
          </a:p>
        </p:txBody>
      </p:sp>
      <p:sp>
        <p:nvSpPr>
          <p:cNvPr id="5" name="2 Marcador de contenido"/>
          <p:cNvSpPr>
            <a:spLocks noGrp="1"/>
          </p:cNvSpPr>
          <p:nvPr>
            <p:ph idx="1"/>
          </p:nvPr>
        </p:nvSpPr>
        <p:spPr/>
        <p:txBody>
          <a:bodyPr>
            <a:normAutofit fontScale="62500" lnSpcReduction="20000"/>
          </a:bodyPr>
          <a:lstStyle/>
          <a:p>
            <a:r>
              <a:rPr lang="es-MX" dirty="0" smtClean="0"/>
              <a:t>El </a:t>
            </a:r>
            <a:r>
              <a:rPr lang="es-MX" b="1" dirty="0" smtClean="0"/>
              <a:t>objetivo</a:t>
            </a:r>
            <a:r>
              <a:rPr lang="es-MX" dirty="0" smtClean="0"/>
              <a:t> de la actividad es mostrar cómo, conociendo cada cual las condiciones particulares que contribuyen a la capacidad de incorporar nuevos aprendizajes, se obtienen mejores resultados. Para ello, los aprendizajes esperados son:</a:t>
            </a:r>
          </a:p>
          <a:p>
            <a:pPr>
              <a:buNone/>
            </a:pPr>
            <a:endParaRPr lang="es-MX" dirty="0" smtClean="0"/>
          </a:p>
          <a:p>
            <a:pPr lvl="1"/>
            <a:r>
              <a:rPr lang="es-MX" b="1" u="sng" dirty="0" smtClean="0"/>
              <a:t>Conocimiento</a:t>
            </a:r>
            <a:r>
              <a:rPr lang="es-MX" b="1" dirty="0" smtClean="0"/>
              <a:t>: </a:t>
            </a:r>
            <a:r>
              <a:rPr lang="es-MX" dirty="0" smtClean="0">
                <a:solidFill>
                  <a:schemeClr val="dk1"/>
                </a:solidFill>
              </a:rPr>
              <a:t>Identificar condiciones objetivas que favorecen el estudio y desarrollo de habilidades.</a:t>
            </a:r>
          </a:p>
          <a:p>
            <a:pPr lvl="1"/>
            <a:r>
              <a:rPr lang="es-MX" b="1" u="sng" dirty="0" smtClean="0"/>
              <a:t>Habilidad</a:t>
            </a:r>
            <a:r>
              <a:rPr lang="es-MX" sz="2900" dirty="0" smtClean="0">
                <a:solidFill>
                  <a:schemeClr val="dk1"/>
                </a:solidFill>
              </a:rPr>
              <a:t>: Proporcionarse, cada cual, las condiciones que favorecen la adquisición de aprendizajes.</a:t>
            </a:r>
          </a:p>
          <a:p>
            <a:pPr lvl="1"/>
            <a:r>
              <a:rPr lang="es-MX" b="1" u="sng" dirty="0" smtClean="0"/>
              <a:t>Actitud</a:t>
            </a:r>
            <a:r>
              <a:rPr lang="es-MX" b="1" dirty="0" smtClean="0"/>
              <a:t>:  </a:t>
            </a:r>
            <a:r>
              <a:rPr lang="es-MX" dirty="0" smtClean="0">
                <a:solidFill>
                  <a:schemeClr val="dk1"/>
                </a:solidFill>
              </a:rPr>
              <a:t>Interesarse por optimizar las instancias, lugares y momentos que son favorables para el estudio y desarrollo de nuevas competencias.</a:t>
            </a:r>
          </a:p>
          <a:p>
            <a:pPr lvl="1"/>
            <a:endParaRPr lang="es-MX" dirty="0" smtClean="0">
              <a:solidFill>
                <a:schemeClr val="dk1"/>
              </a:solidFill>
            </a:endParaRPr>
          </a:p>
          <a:p>
            <a:pPr lvl="1"/>
            <a:endParaRPr lang="es-MX" dirty="0" smtClean="0">
              <a:solidFill>
                <a:schemeClr val="dk1"/>
              </a:solidFill>
            </a:endParaRPr>
          </a:p>
          <a:p>
            <a:pPr lvl="1" algn="just"/>
            <a:endParaRPr lang="es-MX" b="1" u="sng" dirty="0" smtClean="0"/>
          </a:p>
          <a:p>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anim calcmode="lin" valueType="num">
                                      <p:cBhvr>
                                        <p:cTn id="14" dur="2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5" dur="2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7"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2000"/>
                                        <p:tgtEl>
                                          <p:spTgt spid="5">
                                            <p:txEl>
                                              <p:pRg st="3" end="3"/>
                                            </p:txEl>
                                          </p:spTgt>
                                        </p:tgtEl>
                                      </p:cBhvr>
                                    </p:animEffect>
                                    <p:anim calcmode="lin" valueType="num">
                                      <p:cBhvr>
                                        <p:cTn id="20" dur="2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1" dur="2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47" presetClass="entr" presetSubtype="0" fill="hold" nodeType="after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fade">
                                      <p:cBhvr>
                                        <p:cTn id="25" dur="1000"/>
                                        <p:tgtEl>
                                          <p:spTgt spid="5">
                                            <p:txEl>
                                              <p:pRg st="4" end="4"/>
                                            </p:txEl>
                                          </p:spTgt>
                                        </p:tgtEl>
                                      </p:cBhvr>
                                    </p:animEffect>
                                    <p:anim calcmode="lin" valueType="num">
                                      <p:cBhvr>
                                        <p:cTn id="2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340768"/>
            <a:ext cx="8352928" cy="4824536"/>
          </a:xfrm>
        </p:spPr>
        <p:txBody>
          <a:bodyPr>
            <a:noAutofit/>
          </a:bodyPr>
          <a:lstStyle/>
          <a:p>
            <a:r>
              <a:rPr lang="es-MX" sz="1600" dirty="0" smtClean="0"/>
              <a:t>Embarcarse en la aventura de estudiar y aprender también amerita una reflexión: ¿Cuáles son las mejores condiciones para que el esfuerzo produzca aprendizaje? ¿Cuántas veces nos detenemos a pensar qué condiciones nos ayudarán a concentrarnos, a comprender, a memorizar? Nos referimos a condiciones internas y externas. Es necesario reconocer, por ejemplo, que las circunstancias ambientales pocas veces están especialmente acondicionadas para facilitar los resultados. Las características de espacio, privacidad y silencio de las viviendas actuales no son elementos especialmente facilitadores de la concentración. Por otro lado, cada persona tiene una forma particular de aprender, de acuerdo a sus características personales. Es así como hay personas que para retener tienen que leer en voz alta, porque su memoria es más auditiva; y hay otras que necesitan de métodos audiovisuales para lograr mejores resultados, porque tienen memoria visual.</a:t>
            </a:r>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24</a:t>
            </a:fld>
            <a:endParaRPr lang="es-MX"/>
          </a:p>
        </p:txBody>
      </p:sp>
      <p:sp>
        <p:nvSpPr>
          <p:cNvPr id="5" name="1 Título"/>
          <p:cNvSpPr>
            <a:spLocks noGrp="1"/>
          </p:cNvSpPr>
          <p:nvPr>
            <p:ph type="title"/>
          </p:nvPr>
        </p:nvSpPr>
        <p:spPr>
          <a:xfrm>
            <a:off x="457200" y="274638"/>
            <a:ext cx="8229600" cy="922114"/>
          </a:xfrm>
        </p:spPr>
        <p:txBody>
          <a:bodyPr/>
          <a:lstStyle/>
          <a:p>
            <a:r>
              <a:rPr lang="es-MX" dirty="0" smtClean="0"/>
              <a:t/>
            </a:r>
            <a:br>
              <a:rPr lang="es-MX" dirty="0" smtClean="0"/>
            </a:br>
            <a:r>
              <a:rPr lang="es-MX" dirty="0" smtClean="0"/>
              <a:t>¿Soy búho o alondra?</a:t>
            </a:r>
            <a:br>
              <a:rPr lang="es-MX" dirty="0" smtClean="0"/>
            </a:br>
            <a:endParaRPr lang="es-MX"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Dibujo para colorear Búho"/>
          <p:cNvPicPr>
            <a:picLocks noChangeAspect="1" noChangeArrowheads="1"/>
          </p:cNvPicPr>
          <p:nvPr/>
        </p:nvPicPr>
        <p:blipFill>
          <a:blip r:embed="rId3" cstate="print">
            <a:duotone>
              <a:schemeClr val="bg2">
                <a:shade val="45000"/>
                <a:satMod val="135000"/>
              </a:schemeClr>
              <a:prstClr val="white"/>
            </a:duotone>
            <a:lum bright="16000"/>
          </a:blip>
          <a:srcRect l="5040" t="9084" r="26417" b="8883"/>
          <a:stretch>
            <a:fillRect/>
          </a:stretch>
        </p:blipFill>
        <p:spPr bwMode="auto">
          <a:xfrm>
            <a:off x="0" y="1124744"/>
            <a:ext cx="3168352" cy="2684699"/>
          </a:xfrm>
          <a:prstGeom prst="rect">
            <a:avLst/>
          </a:prstGeom>
          <a:noFill/>
        </p:spPr>
      </p:pic>
      <p:pic>
        <p:nvPicPr>
          <p:cNvPr id="13314" name="Picture 2" descr="http://www.pajaricos.es/a/a1/alondracomun.gif"/>
          <p:cNvPicPr>
            <a:picLocks noChangeAspect="1" noChangeArrowheads="1"/>
          </p:cNvPicPr>
          <p:nvPr/>
        </p:nvPicPr>
        <p:blipFill>
          <a:blip r:embed="rId4" cstate="print">
            <a:duotone>
              <a:schemeClr val="bg2">
                <a:shade val="45000"/>
                <a:satMod val="135000"/>
              </a:schemeClr>
              <a:prstClr val="white"/>
            </a:duotone>
            <a:lum bright="5000"/>
          </a:blip>
          <a:srcRect/>
          <a:stretch>
            <a:fillRect/>
          </a:stretch>
        </p:blipFill>
        <p:spPr bwMode="auto">
          <a:xfrm>
            <a:off x="5652120" y="3501008"/>
            <a:ext cx="3829050" cy="2857500"/>
          </a:xfrm>
          <a:prstGeom prst="rect">
            <a:avLst/>
          </a:prstGeom>
          <a:noFill/>
        </p:spPr>
      </p:pic>
      <p:sp>
        <p:nvSpPr>
          <p:cNvPr id="3" name="2 Marcador de contenido"/>
          <p:cNvSpPr>
            <a:spLocks noGrp="1"/>
          </p:cNvSpPr>
          <p:nvPr>
            <p:ph idx="1"/>
          </p:nvPr>
        </p:nvSpPr>
        <p:spPr>
          <a:xfrm>
            <a:off x="467544" y="1340768"/>
            <a:ext cx="8229600" cy="4741987"/>
          </a:xfrm>
        </p:spPr>
        <p:txBody>
          <a:bodyPr>
            <a:normAutofit fontScale="47500" lnSpcReduction="20000"/>
          </a:bodyPr>
          <a:lstStyle/>
          <a:p>
            <a:r>
              <a:rPr lang="es-MX" dirty="0" smtClean="0"/>
              <a:t>Los seres humanos, en concordancia con aspectos de personalidad, tienen ritmos diferentes de pensar, de madurar una idea. Algunos son rápidos y arriesgados, otros lentos e inseguros. Algunos necesitan presiones para reaccionar –la adrenalina es un insumo detonante de conductas– y otros, se paralizan ante las presiones. También tenemos diferentes horarios en los que estamos más alertas y lúcidos.</a:t>
            </a:r>
          </a:p>
          <a:p>
            <a:pPr>
              <a:buNone/>
            </a:pPr>
            <a:endParaRPr lang="es-MX" dirty="0" smtClean="0"/>
          </a:p>
          <a:p>
            <a:r>
              <a:rPr lang="es-MX" dirty="0" smtClean="0"/>
              <a:t>Haciendo referencia a los hábitos de las aves, se dice que las personas somos búhos o alondras, según si nos resulta más apropiado hacer trabajo intelectual de noche o de madrugada. Sin embargo un elemento común es que todos producimos, pensamos, actuamos, estudiamos y creamos mejor en ambientes de confianza.</a:t>
            </a:r>
          </a:p>
          <a:p>
            <a:pPr>
              <a:buNone/>
            </a:pPr>
            <a:endParaRPr lang="es-MX" dirty="0" smtClean="0"/>
          </a:p>
          <a:p>
            <a:r>
              <a:rPr lang="es-MX" dirty="0" smtClean="0"/>
              <a:t>Si se está señalando que todos tenemos necesidad de condiciones diferenciadas para lograr con mayor eficiencia nuevos aprendizajes, también vale reflexionar sobre las características vinculadas a los aprendizajes de hoy.</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25</a:t>
            </a:fld>
            <a:endParaRPr lang="es-MX"/>
          </a:p>
        </p:txBody>
      </p:sp>
      <p:sp>
        <p:nvSpPr>
          <p:cNvPr id="5" name="1 Título"/>
          <p:cNvSpPr>
            <a:spLocks noGrp="1"/>
          </p:cNvSpPr>
          <p:nvPr>
            <p:ph type="title"/>
          </p:nvPr>
        </p:nvSpPr>
        <p:spPr>
          <a:xfrm>
            <a:off x="457200" y="274638"/>
            <a:ext cx="8229600" cy="922114"/>
          </a:xfrm>
        </p:spPr>
        <p:txBody>
          <a:bodyPr/>
          <a:lstStyle/>
          <a:p>
            <a:r>
              <a:rPr lang="es-MX" dirty="0" smtClean="0"/>
              <a:t/>
            </a:r>
            <a:br>
              <a:rPr lang="es-MX" dirty="0" smtClean="0"/>
            </a:br>
            <a:r>
              <a:rPr lang="es-MX" dirty="0" smtClean="0"/>
              <a:t>¿Soy búho o alondra?</a:t>
            </a:r>
            <a:br>
              <a:rPr lang="es-MX" dirty="0" smtClean="0"/>
            </a:br>
            <a:endParaRPr lang="es-MX"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26</a:t>
            </a:fld>
            <a:endParaRPr lang="es-MX"/>
          </a:p>
        </p:txBody>
      </p:sp>
      <p:sp>
        <p:nvSpPr>
          <p:cNvPr id="5" name="1 Título"/>
          <p:cNvSpPr>
            <a:spLocks noGrp="1"/>
          </p:cNvSpPr>
          <p:nvPr>
            <p:ph type="title"/>
          </p:nvPr>
        </p:nvSpPr>
        <p:spPr/>
        <p:txBody>
          <a:bodyPr/>
          <a:lstStyle/>
          <a:p>
            <a:r>
              <a:rPr lang="es-MX" dirty="0" smtClean="0"/>
              <a:t>¿Soy búho o alondra?</a:t>
            </a:r>
            <a:br>
              <a:rPr lang="es-MX" dirty="0" smtClean="0"/>
            </a:br>
            <a:endParaRPr lang="es-MX" dirty="0"/>
          </a:p>
        </p:txBody>
      </p:sp>
      <p:sp>
        <p:nvSpPr>
          <p:cNvPr id="6" name="2 Marcador de contenido"/>
          <p:cNvSpPr>
            <a:spLocks noGrp="1"/>
          </p:cNvSpPr>
          <p:nvPr>
            <p:ph idx="1"/>
          </p:nvPr>
        </p:nvSpPr>
        <p:spPr>
          <a:xfrm>
            <a:off x="611560" y="2204864"/>
            <a:ext cx="8229600" cy="2232248"/>
          </a:xfrm>
        </p:spPr>
        <p:txBody>
          <a:bodyPr>
            <a:normAutofit/>
          </a:bodyPr>
          <a:lstStyle/>
          <a:p>
            <a:r>
              <a:rPr lang="es-MX" sz="2400" dirty="0" smtClean="0"/>
              <a:t>Desarrollo de la actividad:</a:t>
            </a:r>
          </a:p>
          <a:p>
            <a:pPr lvl="1"/>
            <a:r>
              <a:rPr lang="es-MX" sz="2000" dirty="0" smtClean="0"/>
              <a:t>La actividad propone un juego de roles entre un psicopedagogo y un estudiante que necesita recomendaciones para preparar un examen muy exigente que lo tiene a punto de repetir curso.</a:t>
            </a:r>
          </a:p>
          <a:p>
            <a:pPr lvl="1"/>
            <a:endParaRPr lang="es-MX" sz="2000" dirty="0" smtClean="0"/>
          </a:p>
          <a:p>
            <a:pPr lvl="1">
              <a:buNone/>
            </a:pPr>
            <a:endParaRPr lang="es-MX"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27</a:t>
            </a:fld>
            <a:endParaRPr lang="es-MX"/>
          </a:p>
        </p:txBody>
      </p:sp>
      <p:sp>
        <p:nvSpPr>
          <p:cNvPr id="5" name="1 Título"/>
          <p:cNvSpPr>
            <a:spLocks noGrp="1"/>
          </p:cNvSpPr>
          <p:nvPr>
            <p:ph type="title"/>
          </p:nvPr>
        </p:nvSpPr>
        <p:spPr/>
        <p:txBody>
          <a:bodyPr/>
          <a:lstStyle/>
          <a:p>
            <a:r>
              <a:rPr lang="es-MX" dirty="0" smtClean="0"/>
              <a:t>¿Soy búho o alondra?</a:t>
            </a:r>
            <a:br>
              <a:rPr lang="es-MX" dirty="0" smtClean="0"/>
            </a:br>
            <a:endParaRPr lang="es-MX" dirty="0"/>
          </a:p>
        </p:txBody>
      </p:sp>
      <p:sp>
        <p:nvSpPr>
          <p:cNvPr id="6"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28</a:t>
            </a:fld>
            <a:endParaRPr lang="es-MX"/>
          </a:p>
        </p:txBody>
      </p:sp>
      <p:sp>
        <p:nvSpPr>
          <p:cNvPr id="5" name="1 Título"/>
          <p:cNvSpPr>
            <a:spLocks noGrp="1"/>
          </p:cNvSpPr>
          <p:nvPr>
            <p:ph type="title"/>
          </p:nvPr>
        </p:nvSpPr>
        <p:spPr/>
        <p:txBody>
          <a:bodyPr/>
          <a:lstStyle/>
          <a:p>
            <a:r>
              <a:rPr lang="es-MX" dirty="0" smtClean="0"/>
              <a:t>¿Soy búho o alondra?</a:t>
            </a:r>
            <a:br>
              <a:rPr lang="es-MX" dirty="0" smtClean="0"/>
            </a:br>
            <a:endParaRPr lang="es-MX" dirty="0"/>
          </a:p>
        </p:txBody>
      </p:sp>
      <p:sp>
        <p:nvSpPr>
          <p:cNvPr id="6"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normAutofit fontScale="90000"/>
          </a:bodyPr>
          <a:lstStyle/>
          <a:p>
            <a:pPr algn="r"/>
            <a:r>
              <a:rPr lang="es-MX" dirty="0" smtClean="0"/>
              <a:t/>
            </a:r>
            <a:br>
              <a:rPr lang="es-MX" dirty="0" smtClean="0"/>
            </a:br>
            <a:r>
              <a:rPr lang="es-MX" dirty="0" smtClean="0"/>
              <a:t>ARANDO CON LO QUE HAY…</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29</a:t>
            </a:fld>
            <a:endParaRPr lang="es-MX"/>
          </a:p>
        </p:txBody>
      </p:sp>
      <p:sp>
        <p:nvSpPr>
          <p:cNvPr id="9" name="2 Marcador de texto"/>
          <p:cNvSpPr>
            <a:spLocks noGrp="1"/>
          </p:cNvSpPr>
          <p:nvPr>
            <p:ph type="body" idx="1"/>
          </p:nvPr>
        </p:nvSpPr>
        <p:spPr>
          <a:xfrm>
            <a:off x="722312" y="2906713"/>
            <a:ext cx="8098160" cy="1500187"/>
          </a:xfrm>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a:t>
            </a:r>
            <a:r>
              <a:rPr lang="es-MX" cap="all" dirty="0" smtClean="0">
                <a:effectLst>
                  <a:outerShdw blurRad="38100" dist="38100" dir="2700000" algn="tl">
                    <a:srgbClr val="000000">
                      <a:alpha val="43137"/>
                    </a:srgbClr>
                  </a:outerShdw>
                </a:effectLst>
              </a:rPr>
              <a:t> Aprender a Aprender</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a:t>
            </a:r>
            <a:r>
              <a:rPr lang="es-MX" cap="all" dirty="0" smtClean="0">
                <a:effectLst>
                  <a:outerShdw blurRad="38100" dist="38100" dir="2700000" algn="tl">
                    <a:srgbClr val="000000">
                      <a:alpha val="43137"/>
                    </a:srgbClr>
                  </a:outerShdw>
                </a:effectLst>
              </a:rPr>
              <a:t>: Observar el proceso del propio aprendizaje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9">
                                            <p:txEl>
                                              <p:pRg st="2" end="2"/>
                                            </p:txEl>
                                          </p:spTgt>
                                        </p:tgtEl>
                                        <p:attrNameLst>
                                          <p:attrName>style.visibility</p:attrName>
                                        </p:attrNameLst>
                                      </p:cBhvr>
                                      <p:to>
                                        <p:strVal val="visible"/>
                                      </p:to>
                                    </p:set>
                                    <p:animEffect transition="in" filter="fade">
                                      <p:cBhvr>
                                        <p:cTn id="13" dur="1000"/>
                                        <p:tgtEl>
                                          <p:spTgt spid="9">
                                            <p:txEl>
                                              <p:pRg st="2" end="2"/>
                                            </p:txEl>
                                          </p:spTgt>
                                        </p:tgtEl>
                                      </p:cBhvr>
                                    </p:animEffect>
                                    <p:anim calcmode="lin" valueType="num">
                                      <p:cBhvr>
                                        <p:cTn id="14" dur="1000" fill="hold"/>
                                        <p:tgtEl>
                                          <p:spTgt spid="9">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r"/>
            <a:r>
              <a:rPr lang="es-MX" sz="2800" dirty="0" smtClean="0"/>
              <a:t>Competencias de productividad y empleabilidad</a:t>
            </a:r>
            <a:endParaRPr lang="es-MX" sz="2800" dirty="0"/>
          </a:p>
        </p:txBody>
      </p:sp>
      <p:sp>
        <p:nvSpPr>
          <p:cNvPr id="3" name="2 Marcador de contenido"/>
          <p:cNvSpPr>
            <a:spLocks noGrp="1"/>
          </p:cNvSpPr>
          <p:nvPr>
            <p:ph idx="1"/>
          </p:nvPr>
        </p:nvSpPr>
        <p:spPr>
          <a:xfrm>
            <a:off x="467544" y="1196752"/>
            <a:ext cx="8229600" cy="5040560"/>
          </a:xfrm>
        </p:spPr>
        <p:txBody>
          <a:bodyPr>
            <a:noAutofit/>
          </a:bodyPr>
          <a:lstStyle/>
          <a:p>
            <a:pPr marL="0" indent="0" algn="just">
              <a:buNone/>
            </a:pPr>
            <a:r>
              <a:rPr lang="es-MX" sz="1400" dirty="0" smtClean="0"/>
              <a:t>Las competencias de </a:t>
            </a:r>
            <a:r>
              <a:rPr lang="es-MX" sz="1400" b="1" dirty="0" smtClean="0"/>
              <a:t>productividad</a:t>
            </a:r>
            <a:r>
              <a:rPr lang="es-MX" sz="1400" dirty="0" smtClean="0"/>
              <a:t> y </a:t>
            </a:r>
            <a:r>
              <a:rPr lang="es-MX" sz="1400" b="1" dirty="0" smtClean="0"/>
              <a:t>empleabilidad</a:t>
            </a:r>
            <a:r>
              <a:rPr lang="es-MX" sz="1400" dirty="0" smtClean="0"/>
              <a:t> se entienden, en primer lugar,  como las capacidades del individuo para mostrar una actitud de mejora de su desempeño y, en segundo, las capacidades en una relación de dependencia o de independencia, y consisten en:</a:t>
            </a:r>
          </a:p>
          <a:p>
            <a:pPr marL="0" indent="0" algn="just"/>
            <a:endParaRPr lang="es-MX" sz="600" dirty="0"/>
          </a:p>
          <a:p>
            <a:pPr marL="355600" indent="-355600" algn="just">
              <a:buFont typeface="Wingdings" pitchFamily="2" charset="2"/>
              <a:buChar char="§"/>
            </a:pPr>
            <a:r>
              <a:rPr lang="es-MX" sz="1400" b="1" dirty="0" smtClean="0"/>
              <a:t>Habilidades para mejorar el desempeño individual.</a:t>
            </a:r>
            <a:r>
              <a:rPr lang="es-MX" sz="1400" dirty="0" smtClean="0"/>
              <a:t> El individuo busca desarrollar recursos permanentes que puede utilizar en los diferentes ámbitos de su vida, incluida la laboral. Asimismo, “estas habilidades le permitirán desempeñarse de manera adecuada en diferentes espacios y, lo que es muy importante, seguir aprendiendo”.</a:t>
            </a:r>
            <a:endParaRPr lang="es-MX" sz="1400" b="1" dirty="0" smtClean="0"/>
          </a:p>
          <a:p>
            <a:pPr marL="355600" indent="-355600" algn="just">
              <a:buFont typeface="Wingdings" pitchFamily="2" charset="2"/>
              <a:buChar char="§"/>
            </a:pPr>
            <a:endParaRPr lang="es-MX" sz="600" b="1" dirty="0" smtClean="0"/>
          </a:p>
          <a:p>
            <a:pPr marL="355600" indent="-355600" algn="just">
              <a:buFont typeface="Wingdings" pitchFamily="2" charset="2"/>
              <a:buChar char="§"/>
            </a:pPr>
            <a:r>
              <a:rPr lang="es-MX" sz="1400" b="1" dirty="0" smtClean="0"/>
              <a:t>Habilidad para obtener el primer empleo.</a:t>
            </a:r>
            <a:r>
              <a:rPr lang="es-MX" sz="1400" dirty="0" smtClean="0"/>
              <a:t> Lo que supone la claridad de propósito, comprender el mundo del trabajo, capacidad para mostrar ante sí y ante otros las habilidades y destrezas con que cuenta.</a:t>
            </a:r>
          </a:p>
          <a:p>
            <a:pPr marL="355600" indent="-355600" algn="just">
              <a:buFont typeface="Wingdings" pitchFamily="2" charset="2"/>
              <a:buChar char="§"/>
            </a:pPr>
            <a:endParaRPr lang="es-MX" sz="600" b="1" dirty="0"/>
          </a:p>
          <a:p>
            <a:pPr marL="355600" indent="-355600" algn="just">
              <a:buFont typeface="Wingdings" pitchFamily="2" charset="2"/>
              <a:buChar char="§"/>
            </a:pPr>
            <a:r>
              <a:rPr lang="es-MX" sz="1400" b="1" dirty="0" smtClean="0"/>
              <a:t>Habilidad para mantenerse empleado. </a:t>
            </a:r>
            <a:r>
              <a:rPr lang="es-MX" sz="1400" dirty="0" smtClean="0"/>
              <a:t>Transitando entre diferentes puestos y roles —dentro de una misma organización o en otra— logrando satisfacción personal y profesional.</a:t>
            </a:r>
          </a:p>
          <a:p>
            <a:pPr marL="355600" indent="-355600" algn="just">
              <a:buFont typeface="Wingdings" pitchFamily="2" charset="2"/>
              <a:buChar char="§"/>
            </a:pPr>
            <a:endParaRPr lang="es-MX" sz="600" b="1" dirty="0"/>
          </a:p>
          <a:p>
            <a:pPr marL="355600" indent="-355600" algn="just"/>
            <a:r>
              <a:rPr lang="es-MX" sz="1400" b="1" dirty="0" smtClean="0"/>
              <a:t>Habilidad para progresar en el empleo. </a:t>
            </a:r>
            <a:r>
              <a:rPr lang="es-MX" sz="1400" dirty="0" smtClean="0"/>
              <a:t>Actuando independientemente en el mercado laboral, autogestionando efectivamente las transiciones laborales.</a:t>
            </a:r>
            <a:endParaRPr lang="es-MX" sz="14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55"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3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4" dur="3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5" dur="3000"/>
                                        <p:tgtEl>
                                          <p:spTgt spid="3">
                                            <p:txEl>
                                              <p:pRg st="0" end="0"/>
                                            </p:txEl>
                                          </p:spTgt>
                                        </p:tgtEl>
                                      </p:cBhvr>
                                    </p:animEffect>
                                  </p:childTnLst>
                                </p:cTn>
                              </p:par>
                            </p:childTnLst>
                          </p:cTn>
                        </p:par>
                        <p:par>
                          <p:cTn id="16" fill="hold">
                            <p:stCondLst>
                              <p:cond delay="8000"/>
                            </p:stCondLst>
                            <p:childTnLst>
                              <p:par>
                                <p:cTn id="17" presetID="55"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3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0" dur="3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1" dur="3000"/>
                                        <p:tgtEl>
                                          <p:spTgt spid="3">
                                            <p:txEl>
                                              <p:pRg st="2" end="2"/>
                                            </p:txEl>
                                          </p:spTgt>
                                        </p:tgtEl>
                                      </p:cBhvr>
                                    </p:animEffect>
                                  </p:childTnLst>
                                </p:cTn>
                              </p:par>
                            </p:childTnLst>
                          </p:cTn>
                        </p:par>
                        <p:par>
                          <p:cTn id="22" fill="hold">
                            <p:stCondLst>
                              <p:cond delay="11000"/>
                            </p:stCondLst>
                            <p:childTnLst>
                              <p:par>
                                <p:cTn id="23" presetID="34"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from="(-#ppt_w/2)" to="(#ppt_x)" calcmode="lin" valueType="num">
                                      <p:cBhvr>
                                        <p:cTn id="25" dur="1800" fill="hold">
                                          <p:stCondLst>
                                            <p:cond delay="0"/>
                                          </p:stCondLst>
                                        </p:cTn>
                                        <p:tgtEl>
                                          <p:spTgt spid="3">
                                            <p:txEl>
                                              <p:pRg st="4" end="4"/>
                                            </p:txEl>
                                          </p:spTgt>
                                        </p:tgtEl>
                                        <p:attrNameLst>
                                          <p:attrName>ppt_x</p:attrName>
                                        </p:attrNameLst>
                                      </p:cBhvr>
                                    </p:anim>
                                    <p:anim from="0" to="-1.0" calcmode="lin" valueType="num">
                                      <p:cBhvr>
                                        <p:cTn id="26" dur="600" decel="50000" autoRev="1" fill="hold">
                                          <p:stCondLst>
                                            <p:cond delay="1800"/>
                                          </p:stCondLst>
                                        </p:cTn>
                                        <p:tgtEl>
                                          <p:spTgt spid="3">
                                            <p:txEl>
                                              <p:pRg st="4" end="4"/>
                                            </p:txEl>
                                          </p:spTgt>
                                        </p:tgtEl>
                                        <p:attrNameLst>
                                          <p:attrName>xshear</p:attrName>
                                        </p:attrNameLst>
                                      </p:cBhvr>
                                    </p:anim>
                                    <p:animScale>
                                      <p:cBhvr>
                                        <p:cTn id="27" dur="600" decel="100000" autoRev="1" fill="hold">
                                          <p:stCondLst>
                                            <p:cond delay="1800"/>
                                          </p:stCondLst>
                                        </p:cTn>
                                        <p:tgtEl>
                                          <p:spTgt spid="3">
                                            <p:txEl>
                                              <p:pRg st="4" end="4"/>
                                            </p:txEl>
                                          </p:spTgt>
                                        </p:tgtEl>
                                      </p:cBhvr>
                                      <p:from x="100000" y="100000"/>
                                      <p:to x="80000" y="100000"/>
                                    </p:animScale>
                                    <p:anim by="(#ppt_h/3+#ppt_w*0.1)" calcmode="lin" valueType="num">
                                      <p:cBhvr additive="sum">
                                        <p:cTn id="28" dur="600" decel="100000" autoRev="1" fill="hold">
                                          <p:stCondLst>
                                            <p:cond delay="1800"/>
                                          </p:stCondLst>
                                        </p:cTn>
                                        <p:tgtEl>
                                          <p:spTgt spid="3">
                                            <p:txEl>
                                              <p:pRg st="4" end="4"/>
                                            </p:txEl>
                                          </p:spTgt>
                                        </p:tgtEl>
                                        <p:attrNameLst>
                                          <p:attrName>ppt_x</p:attrName>
                                        </p:attrNameLst>
                                      </p:cBhvr>
                                    </p:anim>
                                  </p:childTnLst>
                                </p:cTn>
                              </p:par>
                            </p:childTnLst>
                          </p:cTn>
                        </p:par>
                        <p:par>
                          <p:cTn id="29" fill="hold">
                            <p:stCondLst>
                              <p:cond delay="14000"/>
                            </p:stCondLst>
                            <p:childTnLst>
                              <p:par>
                                <p:cTn id="30" presetID="34"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from="(-#ppt_w/2)" to="(#ppt_x)" calcmode="lin" valueType="num">
                                      <p:cBhvr>
                                        <p:cTn id="32" dur="1800" fill="hold">
                                          <p:stCondLst>
                                            <p:cond delay="0"/>
                                          </p:stCondLst>
                                        </p:cTn>
                                        <p:tgtEl>
                                          <p:spTgt spid="3">
                                            <p:txEl>
                                              <p:pRg st="6" end="6"/>
                                            </p:txEl>
                                          </p:spTgt>
                                        </p:tgtEl>
                                        <p:attrNameLst>
                                          <p:attrName>ppt_x</p:attrName>
                                        </p:attrNameLst>
                                      </p:cBhvr>
                                    </p:anim>
                                    <p:anim from="0" to="-1.0" calcmode="lin" valueType="num">
                                      <p:cBhvr>
                                        <p:cTn id="33" dur="600" decel="50000" autoRev="1" fill="hold">
                                          <p:stCondLst>
                                            <p:cond delay="1800"/>
                                          </p:stCondLst>
                                        </p:cTn>
                                        <p:tgtEl>
                                          <p:spTgt spid="3">
                                            <p:txEl>
                                              <p:pRg st="6" end="6"/>
                                            </p:txEl>
                                          </p:spTgt>
                                        </p:tgtEl>
                                        <p:attrNameLst>
                                          <p:attrName>xshear</p:attrName>
                                        </p:attrNameLst>
                                      </p:cBhvr>
                                    </p:anim>
                                    <p:animScale>
                                      <p:cBhvr>
                                        <p:cTn id="34" dur="600" decel="100000" autoRev="1" fill="hold">
                                          <p:stCondLst>
                                            <p:cond delay="1800"/>
                                          </p:stCondLst>
                                        </p:cTn>
                                        <p:tgtEl>
                                          <p:spTgt spid="3">
                                            <p:txEl>
                                              <p:pRg st="6" end="6"/>
                                            </p:txEl>
                                          </p:spTgt>
                                        </p:tgtEl>
                                      </p:cBhvr>
                                      <p:from x="100000" y="100000"/>
                                      <p:to x="80000" y="100000"/>
                                    </p:animScale>
                                    <p:anim by="(#ppt_h/3+#ppt_w*0.1)" calcmode="lin" valueType="num">
                                      <p:cBhvr additive="sum">
                                        <p:cTn id="35" dur="600" decel="100000" autoRev="1" fill="hold">
                                          <p:stCondLst>
                                            <p:cond delay="1800"/>
                                          </p:stCondLst>
                                        </p:cTn>
                                        <p:tgtEl>
                                          <p:spTgt spid="3">
                                            <p:txEl>
                                              <p:pRg st="6" end="6"/>
                                            </p:txEl>
                                          </p:spTgt>
                                        </p:tgtEl>
                                        <p:attrNameLst>
                                          <p:attrName>ppt_x</p:attrName>
                                        </p:attrNameLst>
                                      </p:cBhvr>
                                    </p:anim>
                                  </p:childTnLst>
                                </p:cTn>
                              </p:par>
                            </p:childTnLst>
                          </p:cTn>
                        </p:par>
                        <p:par>
                          <p:cTn id="36" fill="hold">
                            <p:stCondLst>
                              <p:cond delay="17000"/>
                            </p:stCondLst>
                            <p:childTnLst>
                              <p:par>
                                <p:cTn id="37" presetID="34"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from="(-#ppt_w/2)" to="(#ppt_x)" calcmode="lin" valueType="num">
                                      <p:cBhvr>
                                        <p:cTn id="39" dur="1800" fill="hold">
                                          <p:stCondLst>
                                            <p:cond delay="0"/>
                                          </p:stCondLst>
                                        </p:cTn>
                                        <p:tgtEl>
                                          <p:spTgt spid="3">
                                            <p:txEl>
                                              <p:pRg st="8" end="8"/>
                                            </p:txEl>
                                          </p:spTgt>
                                        </p:tgtEl>
                                        <p:attrNameLst>
                                          <p:attrName>ppt_x</p:attrName>
                                        </p:attrNameLst>
                                      </p:cBhvr>
                                    </p:anim>
                                    <p:anim from="0" to="-1.0" calcmode="lin" valueType="num">
                                      <p:cBhvr>
                                        <p:cTn id="40" dur="600" decel="50000" autoRev="1" fill="hold">
                                          <p:stCondLst>
                                            <p:cond delay="1800"/>
                                          </p:stCondLst>
                                        </p:cTn>
                                        <p:tgtEl>
                                          <p:spTgt spid="3">
                                            <p:txEl>
                                              <p:pRg st="8" end="8"/>
                                            </p:txEl>
                                          </p:spTgt>
                                        </p:tgtEl>
                                        <p:attrNameLst>
                                          <p:attrName>xshear</p:attrName>
                                        </p:attrNameLst>
                                      </p:cBhvr>
                                    </p:anim>
                                    <p:animScale>
                                      <p:cBhvr>
                                        <p:cTn id="41" dur="600" decel="100000" autoRev="1" fill="hold">
                                          <p:stCondLst>
                                            <p:cond delay="1800"/>
                                          </p:stCondLst>
                                        </p:cTn>
                                        <p:tgtEl>
                                          <p:spTgt spid="3">
                                            <p:txEl>
                                              <p:pRg st="8" end="8"/>
                                            </p:txEl>
                                          </p:spTgt>
                                        </p:tgtEl>
                                      </p:cBhvr>
                                      <p:from x="100000" y="100000"/>
                                      <p:to x="80000" y="100000"/>
                                    </p:animScale>
                                    <p:anim by="(#ppt_h/3+#ppt_w*0.1)" calcmode="lin" valueType="num">
                                      <p:cBhvr additive="sum">
                                        <p:cTn id="42" dur="600" decel="100000" autoRev="1" fill="hold">
                                          <p:stCondLst>
                                            <p:cond delay="1800"/>
                                          </p:stCondLst>
                                        </p:cTn>
                                        <p:tgtEl>
                                          <p:spTgt spid="3">
                                            <p:txEl>
                                              <p:pRg st="8" end="8"/>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30</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Arando con lo que hay…</a:t>
            </a:r>
            <a:br>
              <a:rPr lang="es-MX" dirty="0" smtClean="0"/>
            </a:br>
            <a:endParaRPr lang="es-MX" dirty="0"/>
          </a:p>
        </p:txBody>
      </p:sp>
      <p:sp>
        <p:nvSpPr>
          <p:cNvPr id="6" name="2 Marcador de contenido"/>
          <p:cNvSpPr>
            <a:spLocks noGrp="1"/>
          </p:cNvSpPr>
          <p:nvPr>
            <p:ph idx="1"/>
          </p:nvPr>
        </p:nvSpPr>
        <p:spPr/>
        <p:txBody>
          <a:bodyPr>
            <a:normAutofit fontScale="55000" lnSpcReduction="20000"/>
          </a:bodyPr>
          <a:lstStyle/>
          <a:p>
            <a:r>
              <a:rPr lang="es-MX" dirty="0" smtClean="0"/>
              <a:t>El </a:t>
            </a:r>
            <a:r>
              <a:rPr lang="es-MX" b="1" dirty="0" smtClean="0"/>
              <a:t>objetiv</a:t>
            </a:r>
            <a:r>
              <a:rPr lang="es-MX" dirty="0" smtClean="0"/>
              <a:t>o de la actividad es reflexionar sobre el proceso del propio aprendizaje a través de la ejecución de una tarea colectiva. Descubrir el proceso de aprender a aprender, a través de la propia observación en la ejecución de una tarea. Para ello, los aprendizajes esperados son:</a:t>
            </a:r>
          </a:p>
          <a:p>
            <a:pPr>
              <a:buNone/>
            </a:pPr>
            <a:endParaRPr lang="es-MX" dirty="0" smtClean="0"/>
          </a:p>
          <a:p>
            <a:pPr lvl="1"/>
            <a:r>
              <a:rPr lang="es-MX" sz="2900" b="1" u="sng" dirty="0" smtClean="0"/>
              <a:t>Conocimiento</a:t>
            </a:r>
            <a:r>
              <a:rPr lang="es-MX" sz="2900" b="1" dirty="0" smtClean="0"/>
              <a:t>: </a:t>
            </a:r>
            <a:r>
              <a:rPr lang="es-MX" sz="2900" dirty="0" smtClean="0">
                <a:solidFill>
                  <a:schemeClr val="dk1"/>
                </a:solidFill>
              </a:rPr>
              <a:t>Identificar aspectos clave que es necesario percibir en el proceso de aprender a aprender.</a:t>
            </a:r>
          </a:p>
          <a:p>
            <a:pPr lvl="1"/>
            <a:endParaRPr lang="es-MX" sz="2900" dirty="0" smtClean="0">
              <a:solidFill>
                <a:schemeClr val="dk1"/>
              </a:solidFill>
            </a:endParaRPr>
          </a:p>
          <a:p>
            <a:pPr lvl="1"/>
            <a:r>
              <a:rPr lang="es-MX" sz="2900" b="1" u="sng" dirty="0" smtClean="0"/>
              <a:t>Habilidad</a:t>
            </a:r>
            <a:r>
              <a:rPr lang="es-MX" sz="3300" dirty="0" smtClean="0">
                <a:solidFill>
                  <a:schemeClr val="dk1"/>
                </a:solidFill>
              </a:rPr>
              <a:t>: </a:t>
            </a:r>
            <a:r>
              <a:rPr lang="es-MX" sz="2900" dirty="0" smtClean="0">
                <a:solidFill>
                  <a:schemeClr val="dk1"/>
                </a:solidFill>
              </a:rPr>
              <a:t>Aplicar preguntas clave para adquirir conocimiento respecto al proceso del propio aprendizaje.</a:t>
            </a:r>
          </a:p>
          <a:p>
            <a:pPr lvl="1"/>
            <a:endParaRPr lang="es-MX" sz="3300" dirty="0" smtClean="0">
              <a:solidFill>
                <a:schemeClr val="dk1"/>
              </a:solidFill>
            </a:endParaRPr>
          </a:p>
          <a:p>
            <a:pPr lvl="1"/>
            <a:r>
              <a:rPr lang="es-MX" sz="2900" b="1" u="sng" dirty="0" smtClean="0"/>
              <a:t>Actitud</a:t>
            </a:r>
            <a:r>
              <a:rPr lang="es-MX" sz="2900" b="1" dirty="0" smtClean="0"/>
              <a:t>: </a:t>
            </a:r>
            <a:r>
              <a:rPr lang="es-MX" sz="2900" dirty="0" smtClean="0"/>
              <a:t>Asignar importancia a la reflexión en el proceso del propio aprendizaje.</a:t>
            </a:r>
            <a:endParaRPr lang="es-MX" sz="2900" dirty="0" smtClean="0">
              <a:solidFill>
                <a:schemeClr val="dk1"/>
              </a:solidFill>
            </a:endParaRPr>
          </a:p>
          <a:p>
            <a:pPr lvl="1"/>
            <a:endParaRPr lang="es-MX" dirty="0" smtClean="0">
              <a:solidFill>
                <a:schemeClr val="dk1"/>
              </a:solidFill>
            </a:endParaRPr>
          </a:p>
          <a:p>
            <a:pPr lvl="1"/>
            <a:endParaRPr lang="es-MX" dirty="0" smtClean="0">
              <a:solidFill>
                <a:schemeClr val="dk1"/>
              </a:solidFill>
            </a:endParaRPr>
          </a:p>
          <a:p>
            <a:pPr lvl="1"/>
            <a:endParaRPr lang="es-MX" dirty="0" smtClean="0">
              <a:solidFill>
                <a:schemeClr val="dk1"/>
              </a:solidFill>
            </a:endParaRPr>
          </a:p>
          <a:p>
            <a:pPr lvl="1" algn="just"/>
            <a:endParaRPr lang="es-MX" b="1" u="sng" dirty="0" smtClean="0"/>
          </a:p>
          <a:p>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2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6">
                                            <p:txEl>
                                              <p:pRg st="0" end="0"/>
                                            </p:txEl>
                                          </p:spTgt>
                                        </p:tgtEl>
                                      </p:cBhvr>
                                    </p:animEffect>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2000"/>
                                        <p:tgtEl>
                                          <p:spTgt spid="6">
                                            <p:txEl>
                                              <p:pRg st="2" end="2"/>
                                            </p:txEl>
                                          </p:spTgt>
                                        </p:tgtEl>
                                      </p:cBhvr>
                                    </p:animEffect>
                                    <p:anim calcmode="lin" valueType="num">
                                      <p:cBhvr>
                                        <p:cTn id="14" dur="2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5" dur="2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7" presetClass="entr" presetSubtype="0" fill="hold"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2000"/>
                                        <p:tgtEl>
                                          <p:spTgt spid="6">
                                            <p:txEl>
                                              <p:pRg st="4" end="4"/>
                                            </p:txEl>
                                          </p:spTgt>
                                        </p:tgtEl>
                                      </p:cBhvr>
                                    </p:animEffect>
                                    <p:anim calcmode="lin" valueType="num">
                                      <p:cBhvr>
                                        <p:cTn id="20" dur="2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1" dur="2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47" presetClass="entr" presetSubtype="0" fill="hold" nodeType="after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fade">
                                      <p:cBhvr>
                                        <p:cTn id="25" dur="1000"/>
                                        <p:tgtEl>
                                          <p:spTgt spid="6">
                                            <p:txEl>
                                              <p:pRg st="6" end="6"/>
                                            </p:txEl>
                                          </p:spTgt>
                                        </p:tgtEl>
                                      </p:cBhvr>
                                    </p:animEffect>
                                    <p:anim calcmode="lin" valueType="num">
                                      <p:cBhvr>
                                        <p:cTn id="26"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412776"/>
            <a:ext cx="8229600" cy="4813995"/>
          </a:xfrm>
        </p:spPr>
        <p:txBody>
          <a:bodyPr>
            <a:normAutofit fontScale="85000" lnSpcReduction="10000"/>
          </a:bodyPr>
          <a:lstStyle/>
          <a:p>
            <a:r>
              <a:rPr lang="es-MX" dirty="0" smtClean="0"/>
              <a:t>Uno de los procesos permanentes en nuestras vidas es el aprendizaje continuo. Es a partir de éste que evolucionamos, nos desarrollamos, nos adaptamos a nuevas situaciones e incorporamos innovaciones. </a:t>
            </a:r>
          </a:p>
          <a:p>
            <a:r>
              <a:rPr lang="es-MX" dirty="0" smtClean="0"/>
              <a:t>Cuando se aprende sobre el aprender, tenemos que distinguir dos aspectos clave: </a:t>
            </a:r>
          </a:p>
          <a:p>
            <a:pPr lvl="1"/>
            <a:r>
              <a:rPr lang="es-MX" dirty="0" smtClean="0"/>
              <a:t>el contenido (lo que se aprende, lo que se hace) </a:t>
            </a:r>
          </a:p>
          <a:p>
            <a:pPr lvl="1"/>
            <a:r>
              <a:rPr lang="es-MX" dirty="0" smtClean="0"/>
              <a:t>el proceso que se realiza (cómo se hace)</a:t>
            </a:r>
          </a:p>
          <a:p>
            <a:endParaRPr lang="es-MX" dirty="0" smtClean="0"/>
          </a:p>
          <a:p>
            <a:pPr>
              <a:buNone/>
            </a:pPr>
            <a:endParaRPr lang="es-MX"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31</a:t>
            </a:fld>
            <a:endParaRPr lang="es-MX"/>
          </a:p>
        </p:txBody>
      </p:sp>
      <p:sp>
        <p:nvSpPr>
          <p:cNvPr id="5" name="1 Título"/>
          <p:cNvSpPr>
            <a:spLocks noGrp="1"/>
          </p:cNvSpPr>
          <p:nvPr>
            <p:ph type="title"/>
          </p:nvPr>
        </p:nvSpPr>
        <p:spPr>
          <a:xfrm>
            <a:off x="457200" y="274638"/>
            <a:ext cx="8229600" cy="922114"/>
          </a:xfrm>
        </p:spPr>
        <p:txBody>
          <a:bodyPr/>
          <a:lstStyle/>
          <a:p>
            <a:r>
              <a:rPr lang="es-MX" dirty="0" smtClean="0"/>
              <a:t/>
            </a:r>
            <a:br>
              <a:rPr lang="es-MX" dirty="0" smtClean="0"/>
            </a:br>
            <a:r>
              <a:rPr lang="es-MX" dirty="0" smtClean="0"/>
              <a:t>Arando con lo que hay…</a:t>
            </a:r>
            <a:br>
              <a:rPr lang="es-MX" dirty="0" smtClean="0"/>
            </a:br>
            <a:endParaRPr lang="es-MX"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70000" lnSpcReduction="20000"/>
          </a:bodyPr>
          <a:lstStyle/>
          <a:p>
            <a:r>
              <a:rPr lang="es-MX" dirty="0" smtClean="0"/>
              <a:t>Aprender a aprender es trata de tomar conciencia de qué se piensa, se siente y se hace mientras se aprende, para luego evaluarlo.</a:t>
            </a:r>
          </a:p>
          <a:p>
            <a:pPr>
              <a:buNone/>
            </a:pPr>
            <a:endParaRPr lang="es-MX" dirty="0" smtClean="0"/>
          </a:p>
          <a:p>
            <a:r>
              <a:rPr lang="es-MX" dirty="0" smtClean="0"/>
              <a:t>Se trata de desarrollar la capacidad de reflexionar críticamente sobre los propios hechos y, por lo tanto, sobre el propio aprendizaje, de tal manera de mejorar la práctica en el aprendizaje diario, convirtiendo esta tarea en una aventura personal en la que a la par que se descubre el mundo del entorno, se profundiza en la exploración y conocimiento de uno mismo.</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32</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Arando con lo que hay…</a:t>
            </a:r>
            <a:br>
              <a:rPr lang="es-MX" dirty="0" smtClean="0"/>
            </a:br>
            <a:endParaRPr lang="es-MX"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Arando con lo que hay…</a:t>
            </a:r>
            <a:br>
              <a:rPr lang="es-MX" dirty="0" smtClean="0"/>
            </a:br>
            <a:endParaRPr lang="es-MX" dirty="0"/>
          </a:p>
        </p:txBody>
      </p:sp>
      <p:sp>
        <p:nvSpPr>
          <p:cNvPr id="3" name="2 Marcador de contenido"/>
          <p:cNvSpPr>
            <a:spLocks noGrp="1"/>
          </p:cNvSpPr>
          <p:nvPr>
            <p:ph idx="1"/>
          </p:nvPr>
        </p:nvSpPr>
        <p:spPr/>
        <p:txBody>
          <a:bodyPr>
            <a:normAutofit fontScale="77500" lnSpcReduction="20000"/>
          </a:bodyPr>
          <a:lstStyle/>
          <a:p>
            <a:r>
              <a:rPr lang="es-MX" dirty="0" smtClean="0"/>
              <a:t>Por ejemplo, en cualquier situación de aprendizaje podemos aprender respecto de la actitud que nos permitió o no lograr un objetivo; podemos reflexionar sobre la importancia que tuvieron nuestras expectativas iniciales en el logro de los objetivos; podemos analizar cómo fueron manejados los obstáculos, las emociones favorables o entorpecedoras del logro del aprendizaje; podemos revisar nuestras estrategias cognitivas (pensamientos, búsqueda de información, análisis, síntesis, etc.). </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33</a:t>
            </a:fld>
            <a:endParaRPr lang="es-MX"/>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Arando con lo que hay…</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34</a:t>
            </a:fld>
            <a:endParaRPr lang="es-MX"/>
          </a:p>
        </p:txBody>
      </p:sp>
      <p:sp>
        <p:nvSpPr>
          <p:cNvPr id="5" name="2 Marcador de contenido"/>
          <p:cNvSpPr>
            <a:spLocks noGrp="1"/>
          </p:cNvSpPr>
          <p:nvPr>
            <p:ph idx="1"/>
          </p:nvPr>
        </p:nvSpPr>
        <p:spPr/>
        <p:txBody>
          <a:bodyPr>
            <a:normAutofit/>
          </a:bodyPr>
          <a:lstStyle/>
          <a:p>
            <a:r>
              <a:rPr lang="es-MX" sz="2400" dirty="0" smtClean="0"/>
              <a:t>Desarrollo de la actividad:</a:t>
            </a:r>
          </a:p>
          <a:p>
            <a:pPr lvl="1"/>
            <a:r>
              <a:rPr lang="es-MX" sz="2000" dirty="0" smtClean="0"/>
              <a:t>Efectuar una competencia grupal que presenta algún grado de dificultad para llevarla a cabo. Requiere capacidad para resolver problemas y coordinación entre los miembros del equipo de trabajo. Una vez realizada, se analizará el aprendizaje individual, a través de una serie de preguntas sugeridas para hacer aparecer el observador que todos llevamos dentro.</a:t>
            </a:r>
          </a:p>
          <a:p>
            <a:pPr lvl="1"/>
            <a:endParaRPr lang="es-MX" sz="2000" dirty="0" smtClean="0"/>
          </a:p>
          <a:p>
            <a:pPr lvl="1">
              <a:buNone/>
            </a:pPr>
            <a:endParaRPr lang="es-MX"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10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Arando con lo que hay…</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35</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Arando con lo que hay…</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36</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r"/>
            <a:r>
              <a:rPr lang="es-MX" dirty="0" smtClean="0"/>
              <a:t/>
            </a:r>
            <a:br>
              <a:rPr lang="es-MX" dirty="0" smtClean="0"/>
            </a:br>
            <a:r>
              <a:rPr lang="es-MX" dirty="0" smtClean="0"/>
              <a:t>DEL ÁTOMO AL CUERPO HUMANO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37</a:t>
            </a:fld>
            <a:endParaRPr lang="es-MX"/>
          </a:p>
        </p:txBody>
      </p:sp>
      <p:sp>
        <p:nvSpPr>
          <p:cNvPr id="7" name="2 Marcador de texto"/>
          <p:cNvSpPr>
            <a:spLocks noGrp="1"/>
          </p:cNvSpPr>
          <p:nvPr>
            <p:ph type="body" idx="1"/>
          </p:nvPr>
        </p:nvSpPr>
        <p:spPr>
          <a:xfrm>
            <a:off x="722312" y="2906713"/>
            <a:ext cx="8026151" cy="1500187"/>
          </a:xfrm>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a:t>
            </a:r>
            <a:r>
              <a:rPr lang="es-MX" cap="all" dirty="0" smtClean="0">
                <a:effectLst>
                  <a:outerShdw blurRad="38100" dist="38100" dir="2700000" algn="tl">
                    <a:srgbClr val="000000">
                      <a:alpha val="43137"/>
                    </a:srgbClr>
                  </a:outerShdw>
                </a:effectLst>
              </a:rPr>
              <a:t> Aprender a Aprender</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a:t>
            </a:r>
            <a:r>
              <a:rPr lang="es-MX" cap="all" dirty="0" smtClean="0">
                <a:effectLst>
                  <a:outerShdw blurRad="38100" dist="38100" dir="2700000" algn="tl">
                    <a:srgbClr val="000000">
                      <a:alpha val="43137"/>
                    </a:srgbClr>
                  </a:outerShdw>
                </a:effectLst>
              </a:rPr>
              <a:t>Observar el proceso del propio aprendizaje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Del átomo al cuerpo humano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38</a:t>
            </a:fld>
            <a:endParaRPr lang="es-MX"/>
          </a:p>
        </p:txBody>
      </p:sp>
      <p:sp>
        <p:nvSpPr>
          <p:cNvPr id="5" name="2 Marcador de contenido"/>
          <p:cNvSpPr>
            <a:spLocks noGrp="1"/>
          </p:cNvSpPr>
          <p:nvPr>
            <p:ph idx="1"/>
          </p:nvPr>
        </p:nvSpPr>
        <p:spPr/>
        <p:txBody>
          <a:bodyPr>
            <a:normAutofit fontScale="62500" lnSpcReduction="20000"/>
          </a:bodyPr>
          <a:lstStyle/>
          <a:p>
            <a:r>
              <a:rPr lang="es-MX" dirty="0" smtClean="0"/>
              <a:t>El </a:t>
            </a:r>
            <a:r>
              <a:rPr lang="es-MX" b="1" dirty="0" smtClean="0"/>
              <a:t>objetivo</a:t>
            </a:r>
            <a:r>
              <a:rPr lang="es-MX" dirty="0" smtClean="0"/>
              <a:t> de la actividad es elevar el nivel de análisis, incorporando el sentido de aprendizaje que tiene cada experiencia. Para ello, los aprendizajes esperados son:</a:t>
            </a:r>
          </a:p>
          <a:p>
            <a:pPr>
              <a:buNone/>
            </a:pPr>
            <a:endParaRPr lang="es-MX" dirty="0" smtClean="0"/>
          </a:p>
          <a:p>
            <a:pPr lvl="1"/>
            <a:r>
              <a:rPr lang="es-MX" b="1" u="sng" dirty="0" smtClean="0"/>
              <a:t>Conocimiento</a:t>
            </a:r>
            <a:r>
              <a:rPr lang="es-MX" b="1" dirty="0" smtClean="0"/>
              <a:t>: </a:t>
            </a:r>
            <a:r>
              <a:rPr lang="es-MX" dirty="0" smtClean="0">
                <a:solidFill>
                  <a:schemeClr val="dk1"/>
                </a:solidFill>
              </a:rPr>
              <a:t>Identificar que cada sistema pertenece a un sistema mayor, como forma de aprender a aprender.</a:t>
            </a:r>
          </a:p>
          <a:p>
            <a:pPr lvl="1"/>
            <a:endParaRPr lang="es-MX" dirty="0" smtClean="0">
              <a:solidFill>
                <a:schemeClr val="dk1"/>
              </a:solidFill>
            </a:endParaRPr>
          </a:p>
          <a:p>
            <a:pPr lvl="1"/>
            <a:r>
              <a:rPr lang="es-MX" b="1" u="sng" dirty="0" smtClean="0"/>
              <a:t>Habilidad</a:t>
            </a:r>
            <a:r>
              <a:rPr lang="es-MX" sz="2700" dirty="0" smtClean="0">
                <a:solidFill>
                  <a:schemeClr val="dk1"/>
                </a:solidFill>
              </a:rPr>
              <a:t>: Interpretar los problemas, situándolos en niveles superiores de análisis.</a:t>
            </a:r>
          </a:p>
          <a:p>
            <a:pPr lvl="1"/>
            <a:endParaRPr lang="es-MX" sz="2700" dirty="0" smtClean="0">
              <a:solidFill>
                <a:schemeClr val="dk1"/>
              </a:solidFill>
            </a:endParaRPr>
          </a:p>
          <a:p>
            <a:pPr lvl="1"/>
            <a:r>
              <a:rPr lang="es-MX" b="1" u="sng" dirty="0" smtClean="0"/>
              <a:t>Actitud</a:t>
            </a:r>
            <a:r>
              <a:rPr lang="es-MX" b="1" dirty="0" smtClean="0"/>
              <a:t>: </a:t>
            </a:r>
            <a:r>
              <a:rPr lang="es-MX" dirty="0" smtClean="0"/>
              <a:t>Apreciar el significado de lo que se hace, a través de la lectura continua de la realidad.</a:t>
            </a:r>
          </a:p>
          <a:p>
            <a:pPr lvl="1"/>
            <a:endParaRPr lang="es-MX" dirty="0" smtClean="0">
              <a:solidFill>
                <a:schemeClr val="dk1"/>
              </a:solidFill>
            </a:endParaRPr>
          </a:p>
          <a:p>
            <a:pPr lvl="1"/>
            <a:endParaRPr lang="es-MX" dirty="0" smtClean="0">
              <a:solidFill>
                <a:schemeClr val="dk1"/>
              </a:solidFill>
            </a:endParaRPr>
          </a:p>
          <a:p>
            <a:pPr lvl="1"/>
            <a:endParaRPr lang="es-MX" dirty="0" smtClean="0">
              <a:solidFill>
                <a:schemeClr val="dk1"/>
              </a:solidFill>
            </a:endParaRPr>
          </a:p>
          <a:p>
            <a:pPr lvl="1"/>
            <a:endParaRPr lang="es-MX" dirty="0" smtClean="0">
              <a:solidFill>
                <a:schemeClr val="dk1"/>
              </a:solidFill>
            </a:endParaRPr>
          </a:p>
          <a:p>
            <a:pPr lvl="1" algn="just"/>
            <a:endParaRPr lang="es-MX" b="1" u="sng" dirty="0" smtClean="0"/>
          </a:p>
          <a:p>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anim calcmode="lin" valueType="num">
                                      <p:cBhvr>
                                        <p:cTn id="14" dur="2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5" dur="2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7" presetClass="entr" presetSubtype="0"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2000"/>
                                        <p:tgtEl>
                                          <p:spTgt spid="5">
                                            <p:txEl>
                                              <p:pRg st="4" end="4"/>
                                            </p:txEl>
                                          </p:spTgt>
                                        </p:tgtEl>
                                      </p:cBhvr>
                                    </p:animEffect>
                                    <p:anim calcmode="lin" valueType="num">
                                      <p:cBhvr>
                                        <p:cTn id="20" dur="2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1" dur="2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47" presetClass="entr" presetSubtype="0" fill="hold" nodeType="after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1000"/>
                                        <p:tgtEl>
                                          <p:spTgt spid="5">
                                            <p:txEl>
                                              <p:pRg st="6" end="6"/>
                                            </p:txEl>
                                          </p:spTgt>
                                        </p:tgtEl>
                                      </p:cBhvr>
                                    </p:animEffect>
                                    <p:anim calcmode="lin" valueType="num">
                                      <p:cBhvr>
                                        <p:cTn id="26"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22114"/>
          </a:xfrm>
        </p:spPr>
        <p:txBody>
          <a:bodyPr/>
          <a:lstStyle/>
          <a:p>
            <a:r>
              <a:rPr lang="es-MX" dirty="0" smtClean="0"/>
              <a:t>Del átomo al cuerpo humano</a:t>
            </a:r>
            <a:endParaRPr lang="es-MX" dirty="0"/>
          </a:p>
        </p:txBody>
      </p:sp>
      <p:sp>
        <p:nvSpPr>
          <p:cNvPr id="3" name="2 Marcador de contenido"/>
          <p:cNvSpPr>
            <a:spLocks noGrp="1"/>
          </p:cNvSpPr>
          <p:nvPr>
            <p:ph idx="1"/>
          </p:nvPr>
        </p:nvSpPr>
        <p:spPr>
          <a:xfrm>
            <a:off x="467544" y="1196753"/>
            <a:ext cx="8229600" cy="4824535"/>
          </a:xfrm>
        </p:spPr>
        <p:txBody>
          <a:bodyPr>
            <a:normAutofit fontScale="55000" lnSpcReduction="20000"/>
          </a:bodyPr>
          <a:lstStyle/>
          <a:p>
            <a:r>
              <a:rPr lang="es-MX" sz="4200" dirty="0" smtClean="0"/>
              <a:t>Una clave valiosa del aprender a aprender se encuentra en el “meta aprendizaje”.</a:t>
            </a:r>
          </a:p>
          <a:p>
            <a:endParaRPr lang="es-MX" sz="1700" dirty="0" smtClean="0"/>
          </a:p>
          <a:p>
            <a:r>
              <a:rPr lang="es-MX" sz="4200" dirty="0" smtClean="0"/>
              <a:t>Empecemos con el concepto de “meta sistema”. Cada sistema, por más simple que parezca pertenece a un sistema mayor; es parte de él, o pertenece a él. Tomemos por ejemplo al átomo. El átomo pertenece a un nivel más complejo y envolvente que es la célula. Ésta, a su vez, pertenece a la molécula, y ésta pertenece a un órgano y éste, a su vez, a un sistema (digestivo, respiratorio, etc.) y éste, a su vez, al cuerpo humano. </a:t>
            </a:r>
            <a:endParaRPr lang="es-MX" sz="4000" dirty="0" smtClean="0"/>
          </a:p>
          <a:p>
            <a:endParaRPr lang="es-ES_tradnl" sz="4200" dirty="0" smtClean="0"/>
          </a:p>
          <a:p>
            <a:endParaRPr lang="es-MX" sz="4200"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39</a:t>
            </a:fld>
            <a:endParaRPr lang="es-MX"/>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Autofit/>
          </a:bodyPr>
          <a:lstStyle/>
          <a:p>
            <a:pPr algn="r"/>
            <a:r>
              <a:rPr lang="es-MX" sz="2800" dirty="0" smtClean="0"/>
              <a:t>Integración con otros tipos de competencias </a:t>
            </a:r>
            <a:endParaRPr lang="es-MX" sz="2800" dirty="0"/>
          </a:p>
        </p:txBody>
      </p:sp>
      <p:sp>
        <p:nvSpPr>
          <p:cNvPr id="5" name="4 Elipse"/>
          <p:cNvSpPr/>
          <p:nvPr/>
        </p:nvSpPr>
        <p:spPr>
          <a:xfrm>
            <a:off x="3419872" y="2708920"/>
            <a:ext cx="1980000" cy="1980000"/>
          </a:xfrm>
          <a:prstGeom prst="ellipse">
            <a:avLst/>
          </a:prstGeom>
          <a:solidFill>
            <a:srgbClr val="1909E9"/>
          </a:solidFill>
          <a:ln>
            <a:solidFill>
              <a:srgbClr val="1909E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bg1"/>
                </a:solidFill>
              </a:rPr>
              <a:t>Productividad y Empleabilidad</a:t>
            </a:r>
            <a:endParaRPr lang="es-MX" sz="1400" b="1" dirty="0">
              <a:solidFill>
                <a:schemeClr val="bg1"/>
              </a:solidFill>
            </a:endParaRPr>
          </a:p>
        </p:txBody>
      </p:sp>
      <p:sp>
        <p:nvSpPr>
          <p:cNvPr id="6" name="5 Elipse"/>
          <p:cNvSpPr/>
          <p:nvPr/>
        </p:nvSpPr>
        <p:spPr>
          <a:xfrm>
            <a:off x="5004048" y="2132856"/>
            <a:ext cx="1980000" cy="1980000"/>
          </a:xfrm>
          <a:prstGeom prst="ellipse">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tx2">
                    <a:lumMod val="50000"/>
                  </a:schemeClr>
                </a:solidFill>
              </a:rPr>
              <a:t>Competencias básicas</a:t>
            </a:r>
            <a:endParaRPr lang="es-MX" sz="1400" b="1" dirty="0">
              <a:solidFill>
                <a:schemeClr val="tx2">
                  <a:lumMod val="50000"/>
                </a:schemeClr>
              </a:solidFill>
            </a:endParaRPr>
          </a:p>
        </p:txBody>
      </p:sp>
      <p:sp>
        <p:nvSpPr>
          <p:cNvPr id="7" name="6 Elipse"/>
          <p:cNvSpPr/>
          <p:nvPr/>
        </p:nvSpPr>
        <p:spPr>
          <a:xfrm>
            <a:off x="4644008" y="3573016"/>
            <a:ext cx="1980000" cy="198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bg1"/>
                </a:solidFill>
              </a:rPr>
              <a:t>Competencias Técnicas</a:t>
            </a:r>
          </a:p>
          <a:p>
            <a:pPr algn="ctr"/>
            <a:r>
              <a:rPr lang="es-MX" sz="1400" b="1" dirty="0" smtClean="0">
                <a:solidFill>
                  <a:schemeClr val="bg1"/>
                </a:solidFill>
              </a:rPr>
              <a:t>(Específicas)</a:t>
            </a:r>
            <a:endParaRPr lang="es-MX" sz="1400" b="1" dirty="0">
              <a:solidFill>
                <a:schemeClr val="bg1"/>
              </a:solidFill>
            </a:endParaRPr>
          </a:p>
        </p:txBody>
      </p:sp>
      <p:sp>
        <p:nvSpPr>
          <p:cNvPr id="8" name="7 Elipse"/>
          <p:cNvSpPr/>
          <p:nvPr/>
        </p:nvSpPr>
        <p:spPr>
          <a:xfrm>
            <a:off x="2411760" y="3717032"/>
            <a:ext cx="1800000" cy="180000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rgbClr val="FF0000"/>
                </a:solidFill>
              </a:rPr>
              <a:t>Competencias Genéricas</a:t>
            </a:r>
            <a:endParaRPr lang="es-MX" sz="1400" b="1" dirty="0">
              <a:solidFill>
                <a:srgbClr val="FF0000"/>
              </a:solidFill>
            </a:endParaRPr>
          </a:p>
        </p:txBody>
      </p:sp>
      <p:cxnSp>
        <p:nvCxnSpPr>
          <p:cNvPr id="27" name="26 Forma"/>
          <p:cNvCxnSpPr>
            <a:stCxn id="5" idx="1"/>
          </p:cNvCxnSpPr>
          <p:nvPr/>
        </p:nvCxnSpPr>
        <p:spPr>
          <a:xfrm rot="16200000" flipV="1">
            <a:off x="2699792" y="1988840"/>
            <a:ext cx="866028" cy="1154060"/>
          </a:xfrm>
          <a:prstGeom prst="bentConnector2">
            <a:avLst/>
          </a:prstGeom>
          <a:ln>
            <a:headEnd type="none"/>
            <a:tailEnd type="oval"/>
          </a:ln>
        </p:spPr>
        <p:style>
          <a:lnRef idx="1">
            <a:schemeClr val="accent2"/>
          </a:lnRef>
          <a:fillRef idx="0">
            <a:schemeClr val="accent2"/>
          </a:fillRef>
          <a:effectRef idx="0">
            <a:schemeClr val="accent2"/>
          </a:effectRef>
          <a:fontRef idx="minor">
            <a:schemeClr val="tx1"/>
          </a:fontRef>
        </p:style>
      </p:cxnSp>
      <p:sp>
        <p:nvSpPr>
          <p:cNvPr id="28" name="27 Rectángulo"/>
          <p:cNvSpPr/>
          <p:nvPr/>
        </p:nvSpPr>
        <p:spPr>
          <a:xfrm>
            <a:off x="251520" y="1412776"/>
            <a:ext cx="2160240" cy="11521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a:solidFill>
                  <a:schemeClr val="tx2">
                    <a:lumMod val="50000"/>
                  </a:schemeClr>
                </a:solidFill>
              </a:rPr>
              <a:t>C</a:t>
            </a:r>
            <a:r>
              <a:rPr lang="es-MX" sz="1400" b="1" dirty="0" smtClean="0">
                <a:solidFill>
                  <a:schemeClr val="tx2">
                    <a:lumMod val="50000"/>
                  </a:schemeClr>
                </a:solidFill>
              </a:rPr>
              <a:t>apacidad de obtener un trabajo, mantenerse,  progresar y mejorar el desempeño</a:t>
            </a:r>
            <a:endParaRPr lang="es-MX" sz="1400" b="1" dirty="0">
              <a:solidFill>
                <a:schemeClr val="tx2">
                  <a:lumMod val="50000"/>
                </a:schemeClr>
              </a:solidFill>
            </a:endParaRPr>
          </a:p>
        </p:txBody>
      </p:sp>
      <p:sp>
        <p:nvSpPr>
          <p:cNvPr id="29" name="28 Rectángulo"/>
          <p:cNvSpPr/>
          <p:nvPr/>
        </p:nvSpPr>
        <p:spPr>
          <a:xfrm>
            <a:off x="6923756" y="1556792"/>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Leer</a:t>
            </a:r>
          </a:p>
          <a:p>
            <a:pPr marL="177800" indent="-177800" algn="just">
              <a:buFont typeface="Wingdings" pitchFamily="2" charset="2"/>
              <a:buChar char="§"/>
            </a:pPr>
            <a:r>
              <a:rPr lang="es-MX" sz="1400" b="1" dirty="0" smtClean="0">
                <a:solidFill>
                  <a:schemeClr val="tx2">
                    <a:lumMod val="50000"/>
                  </a:schemeClr>
                </a:solidFill>
              </a:rPr>
              <a:t>Escribir</a:t>
            </a:r>
          </a:p>
          <a:p>
            <a:pPr marL="177800" indent="-177800" algn="just">
              <a:buFont typeface="Wingdings" pitchFamily="2" charset="2"/>
              <a:buChar char="§"/>
            </a:pPr>
            <a:r>
              <a:rPr lang="es-MX" sz="1400" b="1" dirty="0" smtClean="0">
                <a:solidFill>
                  <a:schemeClr val="tx2">
                    <a:lumMod val="50000"/>
                  </a:schemeClr>
                </a:solidFill>
              </a:rPr>
              <a:t>Habilidades numéricas</a:t>
            </a:r>
          </a:p>
          <a:p>
            <a:pPr marL="177800" indent="-177800" algn="just">
              <a:buFont typeface="Wingdings" pitchFamily="2" charset="2"/>
              <a:buChar char="§"/>
            </a:pPr>
            <a:r>
              <a:rPr lang="es-MX" sz="1400" b="1" dirty="0" smtClean="0">
                <a:solidFill>
                  <a:schemeClr val="tx2">
                    <a:lumMod val="50000"/>
                  </a:schemeClr>
                </a:solidFill>
              </a:rPr>
              <a:t>Manejo de TIC</a:t>
            </a:r>
            <a:endParaRPr lang="es-MX" sz="1400" b="1" dirty="0">
              <a:solidFill>
                <a:schemeClr val="tx2">
                  <a:lumMod val="50000"/>
                </a:schemeClr>
              </a:solidFill>
            </a:endParaRPr>
          </a:p>
        </p:txBody>
      </p:sp>
      <p:grpSp>
        <p:nvGrpSpPr>
          <p:cNvPr id="19" name="18 Grupo"/>
          <p:cNvGrpSpPr/>
          <p:nvPr/>
        </p:nvGrpSpPr>
        <p:grpSpPr>
          <a:xfrm>
            <a:off x="6984048" y="2504047"/>
            <a:ext cx="1006126" cy="648072"/>
            <a:chOff x="6984048" y="2504047"/>
            <a:chExt cx="1006126" cy="648072"/>
          </a:xfrm>
        </p:grpSpPr>
        <p:cxnSp>
          <p:nvCxnSpPr>
            <p:cNvPr id="34" name="33 Conector recto"/>
            <p:cNvCxnSpPr>
              <a:stCxn id="6" idx="6"/>
            </p:cNvCxnSpPr>
            <p:nvPr/>
          </p:nvCxnSpPr>
          <p:spPr>
            <a:xfrm>
              <a:off x="6984048" y="3122856"/>
              <a:ext cx="972328"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35 Conector recto de flecha"/>
            <p:cNvCxnSpPr/>
            <p:nvPr/>
          </p:nvCxnSpPr>
          <p:spPr>
            <a:xfrm rot="5400000" flipH="1" flipV="1">
              <a:off x="7660390" y="2822335"/>
              <a:ext cx="648072" cy="11496"/>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grpSp>
        <p:nvGrpSpPr>
          <p:cNvPr id="20" name="19 Grupo"/>
          <p:cNvGrpSpPr/>
          <p:nvPr/>
        </p:nvGrpSpPr>
        <p:grpSpPr>
          <a:xfrm>
            <a:off x="6624008" y="4563016"/>
            <a:ext cx="1261154" cy="666978"/>
            <a:chOff x="6624008" y="4563016"/>
            <a:chExt cx="1261154" cy="666978"/>
          </a:xfrm>
        </p:grpSpPr>
        <p:cxnSp>
          <p:nvCxnSpPr>
            <p:cNvPr id="39" name="38 Conector recto"/>
            <p:cNvCxnSpPr>
              <a:stCxn id="7" idx="6"/>
            </p:cNvCxnSpPr>
            <p:nvPr/>
          </p:nvCxnSpPr>
          <p:spPr>
            <a:xfrm>
              <a:off x="6624008" y="4563016"/>
              <a:ext cx="1260360"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41" name="40 Conector recto de flecha"/>
            <p:cNvCxnSpPr/>
            <p:nvPr/>
          </p:nvCxnSpPr>
          <p:spPr>
            <a:xfrm rot="5400000">
              <a:off x="7560332" y="4905164"/>
              <a:ext cx="648072" cy="1588"/>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grpSp>
        <p:nvGrpSpPr>
          <p:cNvPr id="18" name="17 Grupo"/>
          <p:cNvGrpSpPr/>
          <p:nvPr/>
        </p:nvGrpSpPr>
        <p:grpSpPr>
          <a:xfrm>
            <a:off x="1115616" y="3980636"/>
            <a:ext cx="1559748" cy="528484"/>
            <a:chOff x="1115616" y="3980636"/>
            <a:chExt cx="1559748" cy="528484"/>
          </a:xfrm>
        </p:grpSpPr>
        <p:cxnSp>
          <p:nvCxnSpPr>
            <p:cNvPr id="43" name="42 Conector recto"/>
            <p:cNvCxnSpPr>
              <a:stCxn id="8" idx="1"/>
            </p:cNvCxnSpPr>
            <p:nvPr/>
          </p:nvCxnSpPr>
          <p:spPr>
            <a:xfrm rot="16200000" flipH="1" flipV="1">
              <a:off x="1883276" y="3212976"/>
              <a:ext cx="24428" cy="1559748"/>
            </a:xfrm>
            <a:prstGeom prst="line">
              <a:avLst/>
            </a:prstGeom>
          </p:spPr>
          <p:style>
            <a:lnRef idx="1">
              <a:schemeClr val="accent2"/>
            </a:lnRef>
            <a:fillRef idx="0">
              <a:schemeClr val="accent2"/>
            </a:fillRef>
            <a:effectRef idx="0">
              <a:schemeClr val="accent2"/>
            </a:effectRef>
            <a:fontRef idx="minor">
              <a:schemeClr val="tx1"/>
            </a:fontRef>
          </p:style>
        </p:cxnSp>
        <p:cxnSp>
          <p:nvCxnSpPr>
            <p:cNvPr id="45" name="44 Conector recto de flecha"/>
            <p:cNvCxnSpPr/>
            <p:nvPr/>
          </p:nvCxnSpPr>
          <p:spPr>
            <a:xfrm rot="5400000">
              <a:off x="864382" y="4257092"/>
              <a:ext cx="503262" cy="794"/>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sp>
        <p:nvSpPr>
          <p:cNvPr id="51" name="50 Rectángulo"/>
          <p:cNvSpPr/>
          <p:nvPr/>
        </p:nvSpPr>
        <p:spPr>
          <a:xfrm>
            <a:off x="6876256" y="5157192"/>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Preparar una receta</a:t>
            </a:r>
          </a:p>
          <a:p>
            <a:pPr marL="177800" indent="-177800" algn="just">
              <a:buFont typeface="Wingdings" pitchFamily="2" charset="2"/>
              <a:buChar char="§"/>
            </a:pPr>
            <a:r>
              <a:rPr lang="es-MX" sz="1400" b="1" dirty="0" smtClean="0">
                <a:solidFill>
                  <a:schemeClr val="tx2">
                    <a:lumMod val="50000"/>
                  </a:schemeClr>
                </a:solidFill>
              </a:rPr>
              <a:t>Afinar un motor</a:t>
            </a:r>
          </a:p>
          <a:p>
            <a:pPr marL="177800" indent="-177800" algn="just">
              <a:buFont typeface="Wingdings" pitchFamily="2" charset="2"/>
              <a:buChar char="§"/>
            </a:pPr>
            <a:r>
              <a:rPr lang="es-MX" sz="1400" b="1" dirty="0" smtClean="0">
                <a:solidFill>
                  <a:schemeClr val="tx2">
                    <a:lumMod val="50000"/>
                  </a:schemeClr>
                </a:solidFill>
              </a:rPr>
              <a:t>Guiar turistas</a:t>
            </a:r>
            <a:endParaRPr lang="es-MX" sz="1400" b="1" dirty="0">
              <a:solidFill>
                <a:schemeClr val="tx2">
                  <a:lumMod val="50000"/>
                </a:schemeClr>
              </a:solidFill>
            </a:endParaRPr>
          </a:p>
        </p:txBody>
      </p:sp>
      <p:sp>
        <p:nvSpPr>
          <p:cNvPr id="52" name="51 Rectángulo"/>
          <p:cNvSpPr/>
          <p:nvPr/>
        </p:nvSpPr>
        <p:spPr>
          <a:xfrm>
            <a:off x="179512" y="4869160"/>
            <a:ext cx="2088232"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gn="just">
              <a:buFont typeface="Wingdings" pitchFamily="2" charset="2"/>
              <a:buChar char="§"/>
            </a:pPr>
            <a:r>
              <a:rPr lang="es-MX" sz="1400" b="1" dirty="0" smtClean="0">
                <a:solidFill>
                  <a:schemeClr val="tx2">
                    <a:lumMod val="50000"/>
                  </a:schemeClr>
                </a:solidFill>
              </a:rPr>
              <a:t>Comunicar</a:t>
            </a:r>
          </a:p>
          <a:p>
            <a:pPr marL="177800" indent="-177800" algn="just">
              <a:buFont typeface="Wingdings" pitchFamily="2" charset="2"/>
              <a:buChar char="§"/>
            </a:pPr>
            <a:r>
              <a:rPr lang="es-MX" sz="1400" b="1" dirty="0" smtClean="0">
                <a:solidFill>
                  <a:schemeClr val="tx2">
                    <a:lumMod val="50000"/>
                  </a:schemeClr>
                </a:solidFill>
              </a:rPr>
              <a:t>Aprender continuamente</a:t>
            </a:r>
          </a:p>
          <a:p>
            <a:pPr marL="177800" indent="-177800" algn="just">
              <a:buFont typeface="Wingdings" pitchFamily="2" charset="2"/>
              <a:buChar char="§"/>
            </a:pPr>
            <a:r>
              <a:rPr lang="es-MX" sz="1400" b="1" dirty="0" smtClean="0">
                <a:solidFill>
                  <a:schemeClr val="tx2">
                    <a:lumMod val="50000"/>
                  </a:schemeClr>
                </a:solidFill>
              </a:rPr>
              <a:t>Adaptarse al cambio</a:t>
            </a:r>
          </a:p>
        </p:txBody>
      </p:sp>
      <p:sp>
        <p:nvSpPr>
          <p:cNvPr id="21" name="20 Marcador de número de diapositiva"/>
          <p:cNvSpPr>
            <a:spLocks noGrp="1"/>
          </p:cNvSpPr>
          <p:nvPr>
            <p:ph type="sldNum" sz="quarter" idx="12"/>
          </p:nvPr>
        </p:nvSpPr>
        <p:spPr/>
        <p:txBody>
          <a:bodyPr/>
          <a:lstStyle/>
          <a:p>
            <a:fld id="{863DAC2C-C515-4487-A285-EDDAB0EBC0A4}" type="slidenum">
              <a:rPr lang="es-MX" smtClean="0"/>
              <a:pPr/>
              <a:t>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70"/>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3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600" decel="100000"/>
                                        <p:tgtEl>
                                          <p:spTgt spid="5"/>
                                        </p:tgtEl>
                                      </p:cBhvr>
                                    </p:animEffect>
                                    <p:anim calcmode="lin" valueType="num">
                                      <p:cBhvr>
                                        <p:cTn id="14" dur="1600" decel="100000" fill="hold"/>
                                        <p:tgtEl>
                                          <p:spTgt spid="5"/>
                                        </p:tgtEl>
                                        <p:attrNameLst>
                                          <p:attrName>style.rotation</p:attrName>
                                        </p:attrNameLst>
                                      </p:cBhvr>
                                      <p:tavLst>
                                        <p:tav tm="0">
                                          <p:val>
                                            <p:fltVal val="-90"/>
                                          </p:val>
                                        </p:tav>
                                        <p:tav tm="100000">
                                          <p:val>
                                            <p:fltVal val="0"/>
                                          </p:val>
                                        </p:tav>
                                      </p:tavLst>
                                    </p:anim>
                                    <p:anim calcmode="lin" valueType="num">
                                      <p:cBhvr>
                                        <p:cTn id="15" dur="1600" decel="100000" fill="hold"/>
                                        <p:tgtEl>
                                          <p:spTgt spid="5"/>
                                        </p:tgtEl>
                                        <p:attrNameLst>
                                          <p:attrName>ppt_x</p:attrName>
                                        </p:attrNameLst>
                                      </p:cBhvr>
                                      <p:tavLst>
                                        <p:tav tm="0">
                                          <p:val>
                                            <p:strVal val="#ppt_x+0.4"/>
                                          </p:val>
                                        </p:tav>
                                        <p:tav tm="100000">
                                          <p:val>
                                            <p:strVal val="#ppt_x-0.05"/>
                                          </p:val>
                                        </p:tav>
                                      </p:tavLst>
                                    </p:anim>
                                    <p:anim calcmode="lin" valueType="num">
                                      <p:cBhvr>
                                        <p:cTn id="16" dur="1600" decel="100000" fill="hold"/>
                                        <p:tgtEl>
                                          <p:spTgt spid="5"/>
                                        </p:tgtEl>
                                        <p:attrNameLst>
                                          <p:attrName>ppt_y</p:attrName>
                                        </p:attrNameLst>
                                      </p:cBhvr>
                                      <p:tavLst>
                                        <p:tav tm="0">
                                          <p:val>
                                            <p:strVal val="#ppt_y-0.4"/>
                                          </p:val>
                                        </p:tav>
                                        <p:tav tm="100000">
                                          <p:val>
                                            <p:strVal val="#ppt_y+0.1"/>
                                          </p:val>
                                        </p:tav>
                                      </p:tavLst>
                                    </p:anim>
                                    <p:anim calcmode="lin" valueType="num">
                                      <p:cBhvr>
                                        <p:cTn id="17" dur="400" accel="100000" fill="hold">
                                          <p:stCondLst>
                                            <p:cond delay="1600"/>
                                          </p:stCondLst>
                                        </p:cTn>
                                        <p:tgtEl>
                                          <p:spTgt spid="5"/>
                                        </p:tgtEl>
                                        <p:attrNameLst>
                                          <p:attrName>ppt_x</p:attrName>
                                        </p:attrNameLst>
                                      </p:cBhvr>
                                      <p:tavLst>
                                        <p:tav tm="0">
                                          <p:val>
                                            <p:strVal val="#ppt_x-0.05"/>
                                          </p:val>
                                        </p:tav>
                                        <p:tav tm="100000">
                                          <p:val>
                                            <p:strVal val="#ppt_x"/>
                                          </p:val>
                                        </p:tav>
                                      </p:tavLst>
                                    </p:anim>
                                    <p:anim calcmode="lin" valueType="num">
                                      <p:cBhvr>
                                        <p:cTn id="18" dur="400" accel="100000" fill="hold">
                                          <p:stCondLst>
                                            <p:cond delay="1600"/>
                                          </p:stCondLst>
                                        </p:cTn>
                                        <p:tgtEl>
                                          <p:spTgt spid="5"/>
                                        </p:tgtEl>
                                        <p:attrNameLst>
                                          <p:attrName>ppt_y</p:attrName>
                                        </p:attrNameLst>
                                      </p:cBhvr>
                                      <p:tavLst>
                                        <p:tav tm="0">
                                          <p:val>
                                            <p:strVal val="#ppt_y+0.1"/>
                                          </p:val>
                                        </p:tav>
                                        <p:tav tm="100000">
                                          <p:val>
                                            <p:strVal val="#ppt_y"/>
                                          </p:val>
                                        </p:tav>
                                      </p:tavLst>
                                    </p:anim>
                                  </p:childTnLst>
                                </p:cTn>
                              </p:par>
                            </p:childTnLst>
                          </p:cTn>
                        </p:par>
                        <p:par>
                          <p:cTn id="19" fill="hold">
                            <p:stCondLst>
                              <p:cond delay="4000"/>
                            </p:stCondLst>
                            <p:childTnLst>
                              <p:par>
                                <p:cTn id="20" presetID="1"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4000"/>
                            </p:stCondLst>
                            <p:childTnLst>
                              <p:par>
                                <p:cTn id="23" presetID="45"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2000"/>
                                        <p:tgtEl>
                                          <p:spTgt spid="28"/>
                                        </p:tgtEl>
                                      </p:cBhvr>
                                    </p:animEffect>
                                    <p:anim calcmode="lin" valueType="num">
                                      <p:cBhvr>
                                        <p:cTn id="26" dur="2000" fill="hold"/>
                                        <p:tgtEl>
                                          <p:spTgt spid="28"/>
                                        </p:tgtEl>
                                        <p:attrNameLst>
                                          <p:attrName>ppt_w</p:attrName>
                                        </p:attrNameLst>
                                      </p:cBhvr>
                                      <p:tavLst>
                                        <p:tav tm="0" fmla="#ppt_w*sin(2.5*pi*$)">
                                          <p:val>
                                            <p:fltVal val="0"/>
                                          </p:val>
                                        </p:tav>
                                        <p:tav tm="100000">
                                          <p:val>
                                            <p:fltVal val="1"/>
                                          </p:val>
                                        </p:tav>
                                      </p:tavLst>
                                    </p:anim>
                                    <p:anim calcmode="lin" valueType="num">
                                      <p:cBhvr>
                                        <p:cTn id="27" dur="2000" fill="hold"/>
                                        <p:tgtEl>
                                          <p:spTgt spid="28"/>
                                        </p:tgtEl>
                                        <p:attrNameLst>
                                          <p:attrName>ppt_h</p:attrName>
                                        </p:attrNameLst>
                                      </p:cBhvr>
                                      <p:tavLst>
                                        <p:tav tm="0">
                                          <p:val>
                                            <p:strVal val="#ppt_h"/>
                                          </p:val>
                                        </p:tav>
                                        <p:tav tm="100000">
                                          <p:val>
                                            <p:strVal val="#ppt_h"/>
                                          </p:val>
                                        </p:tav>
                                      </p:tavLst>
                                    </p:anim>
                                  </p:childTnLst>
                                </p:cTn>
                              </p:par>
                            </p:childTnLst>
                          </p:cTn>
                        </p:par>
                        <p:par>
                          <p:cTn id="28" fill="hold">
                            <p:stCondLst>
                              <p:cond delay="19200"/>
                            </p:stCondLst>
                            <p:childTnLst>
                              <p:par>
                                <p:cTn id="29" presetID="3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600" decel="100000"/>
                                        <p:tgtEl>
                                          <p:spTgt spid="8"/>
                                        </p:tgtEl>
                                      </p:cBhvr>
                                    </p:animEffect>
                                    <p:anim calcmode="lin" valueType="num">
                                      <p:cBhvr>
                                        <p:cTn id="32" dur="1600" decel="100000" fill="hold"/>
                                        <p:tgtEl>
                                          <p:spTgt spid="8"/>
                                        </p:tgtEl>
                                        <p:attrNameLst>
                                          <p:attrName>style.rotation</p:attrName>
                                        </p:attrNameLst>
                                      </p:cBhvr>
                                      <p:tavLst>
                                        <p:tav tm="0">
                                          <p:val>
                                            <p:fltVal val="-90"/>
                                          </p:val>
                                        </p:tav>
                                        <p:tav tm="100000">
                                          <p:val>
                                            <p:fltVal val="0"/>
                                          </p:val>
                                        </p:tav>
                                      </p:tavLst>
                                    </p:anim>
                                    <p:anim calcmode="lin" valueType="num">
                                      <p:cBhvr>
                                        <p:cTn id="33" dur="1600" decel="100000" fill="hold"/>
                                        <p:tgtEl>
                                          <p:spTgt spid="8"/>
                                        </p:tgtEl>
                                        <p:attrNameLst>
                                          <p:attrName>ppt_x</p:attrName>
                                        </p:attrNameLst>
                                      </p:cBhvr>
                                      <p:tavLst>
                                        <p:tav tm="0">
                                          <p:val>
                                            <p:strVal val="#ppt_x+0.4"/>
                                          </p:val>
                                        </p:tav>
                                        <p:tav tm="100000">
                                          <p:val>
                                            <p:strVal val="#ppt_x-0.05"/>
                                          </p:val>
                                        </p:tav>
                                      </p:tavLst>
                                    </p:anim>
                                    <p:anim calcmode="lin" valueType="num">
                                      <p:cBhvr>
                                        <p:cTn id="34" dur="1600" decel="100000" fill="hold"/>
                                        <p:tgtEl>
                                          <p:spTgt spid="8"/>
                                        </p:tgtEl>
                                        <p:attrNameLst>
                                          <p:attrName>ppt_y</p:attrName>
                                        </p:attrNameLst>
                                      </p:cBhvr>
                                      <p:tavLst>
                                        <p:tav tm="0">
                                          <p:val>
                                            <p:strVal val="#ppt_y-0.4"/>
                                          </p:val>
                                        </p:tav>
                                        <p:tav tm="100000">
                                          <p:val>
                                            <p:strVal val="#ppt_y+0.1"/>
                                          </p:val>
                                        </p:tav>
                                      </p:tavLst>
                                    </p:anim>
                                    <p:anim calcmode="lin" valueType="num">
                                      <p:cBhvr>
                                        <p:cTn id="35" dur="400" accel="100000" fill="hold">
                                          <p:stCondLst>
                                            <p:cond delay="1600"/>
                                          </p:stCondLst>
                                        </p:cTn>
                                        <p:tgtEl>
                                          <p:spTgt spid="8"/>
                                        </p:tgtEl>
                                        <p:attrNameLst>
                                          <p:attrName>ppt_x</p:attrName>
                                        </p:attrNameLst>
                                      </p:cBhvr>
                                      <p:tavLst>
                                        <p:tav tm="0">
                                          <p:val>
                                            <p:strVal val="#ppt_x-0.05"/>
                                          </p:val>
                                        </p:tav>
                                        <p:tav tm="100000">
                                          <p:val>
                                            <p:strVal val="#ppt_x"/>
                                          </p:val>
                                        </p:tav>
                                      </p:tavLst>
                                    </p:anim>
                                    <p:anim calcmode="lin" valueType="num">
                                      <p:cBhvr>
                                        <p:cTn id="36" dur="400" accel="100000" fill="hold">
                                          <p:stCondLst>
                                            <p:cond delay="1600"/>
                                          </p:stCondLst>
                                        </p:cTn>
                                        <p:tgtEl>
                                          <p:spTgt spid="8"/>
                                        </p:tgtEl>
                                        <p:attrNameLst>
                                          <p:attrName>ppt_y</p:attrName>
                                        </p:attrNameLst>
                                      </p:cBhvr>
                                      <p:tavLst>
                                        <p:tav tm="0">
                                          <p:val>
                                            <p:strVal val="#ppt_y+0.1"/>
                                          </p:val>
                                        </p:tav>
                                        <p:tav tm="100000">
                                          <p:val>
                                            <p:strVal val="#ppt_y"/>
                                          </p:val>
                                        </p:tav>
                                      </p:tavLst>
                                    </p:anim>
                                  </p:childTnLst>
                                </p:cTn>
                              </p:par>
                            </p:childTnLst>
                          </p:cTn>
                        </p:par>
                        <p:par>
                          <p:cTn id="37" fill="hold">
                            <p:stCondLst>
                              <p:cond delay="21200"/>
                            </p:stCondLst>
                            <p:childTnLst>
                              <p:par>
                                <p:cTn id="38" presetID="10"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2000"/>
                                        <p:tgtEl>
                                          <p:spTgt spid="18"/>
                                        </p:tgtEl>
                                      </p:cBhvr>
                                    </p:animEffect>
                                  </p:childTnLst>
                                </p:cTn>
                              </p:par>
                            </p:childTnLst>
                          </p:cTn>
                        </p:par>
                        <p:par>
                          <p:cTn id="41" fill="hold">
                            <p:stCondLst>
                              <p:cond delay="23200"/>
                            </p:stCondLst>
                            <p:childTnLst>
                              <p:par>
                                <p:cTn id="42" presetID="45" presetClass="entr" presetSubtype="0" fill="hold" grpId="0" nodeType="afterEffect">
                                  <p:stCondLst>
                                    <p:cond delay="0"/>
                                  </p:stCondLst>
                                  <p:iterate type="lt">
                                    <p:tmPct val="10000"/>
                                  </p:iterate>
                                  <p:childTnLst>
                                    <p:set>
                                      <p:cBhvr>
                                        <p:cTn id="43" dur="1" fill="hold">
                                          <p:stCondLst>
                                            <p:cond delay="0"/>
                                          </p:stCondLst>
                                        </p:cTn>
                                        <p:tgtEl>
                                          <p:spTgt spid="52"/>
                                        </p:tgtEl>
                                        <p:attrNameLst>
                                          <p:attrName>style.visibility</p:attrName>
                                        </p:attrNameLst>
                                      </p:cBhvr>
                                      <p:to>
                                        <p:strVal val="visible"/>
                                      </p:to>
                                    </p:set>
                                    <p:animEffect transition="in" filter="fade">
                                      <p:cBhvr>
                                        <p:cTn id="44" dur="2000"/>
                                        <p:tgtEl>
                                          <p:spTgt spid="52"/>
                                        </p:tgtEl>
                                      </p:cBhvr>
                                    </p:animEffect>
                                    <p:anim calcmode="lin" valueType="num">
                                      <p:cBhvr>
                                        <p:cTn id="45" dur="2000" fill="hold"/>
                                        <p:tgtEl>
                                          <p:spTgt spid="52"/>
                                        </p:tgtEl>
                                        <p:attrNameLst>
                                          <p:attrName>ppt_w</p:attrName>
                                        </p:attrNameLst>
                                      </p:cBhvr>
                                      <p:tavLst>
                                        <p:tav tm="0" fmla="#ppt_w*sin(2.5*pi*$)">
                                          <p:val>
                                            <p:fltVal val="0"/>
                                          </p:val>
                                        </p:tav>
                                        <p:tav tm="100000">
                                          <p:val>
                                            <p:fltVal val="1"/>
                                          </p:val>
                                        </p:tav>
                                      </p:tavLst>
                                    </p:anim>
                                    <p:anim calcmode="lin" valueType="num">
                                      <p:cBhvr>
                                        <p:cTn id="46" dur="2000" fill="hold"/>
                                        <p:tgtEl>
                                          <p:spTgt spid="52"/>
                                        </p:tgtEl>
                                        <p:attrNameLst>
                                          <p:attrName>ppt_h</p:attrName>
                                        </p:attrNameLst>
                                      </p:cBhvr>
                                      <p:tavLst>
                                        <p:tav tm="0">
                                          <p:val>
                                            <p:strVal val="#ppt_h"/>
                                          </p:val>
                                        </p:tav>
                                        <p:tav tm="100000">
                                          <p:val>
                                            <p:strVal val="#ppt_h"/>
                                          </p:val>
                                        </p:tav>
                                      </p:tavLst>
                                    </p:anim>
                                  </p:childTnLst>
                                </p:cTn>
                              </p:par>
                            </p:childTnLst>
                          </p:cTn>
                        </p:par>
                        <p:par>
                          <p:cTn id="47" fill="hold">
                            <p:stCondLst>
                              <p:cond delay="34400"/>
                            </p:stCondLst>
                            <p:childTnLst>
                              <p:par>
                                <p:cTn id="48" presetID="30"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600" decel="100000"/>
                                        <p:tgtEl>
                                          <p:spTgt spid="6"/>
                                        </p:tgtEl>
                                      </p:cBhvr>
                                    </p:animEffect>
                                    <p:anim calcmode="lin" valueType="num">
                                      <p:cBhvr>
                                        <p:cTn id="51" dur="1600" decel="100000" fill="hold"/>
                                        <p:tgtEl>
                                          <p:spTgt spid="6"/>
                                        </p:tgtEl>
                                        <p:attrNameLst>
                                          <p:attrName>style.rotation</p:attrName>
                                        </p:attrNameLst>
                                      </p:cBhvr>
                                      <p:tavLst>
                                        <p:tav tm="0">
                                          <p:val>
                                            <p:fltVal val="-90"/>
                                          </p:val>
                                        </p:tav>
                                        <p:tav tm="100000">
                                          <p:val>
                                            <p:fltVal val="0"/>
                                          </p:val>
                                        </p:tav>
                                      </p:tavLst>
                                    </p:anim>
                                    <p:anim calcmode="lin" valueType="num">
                                      <p:cBhvr>
                                        <p:cTn id="52" dur="1600" decel="100000" fill="hold"/>
                                        <p:tgtEl>
                                          <p:spTgt spid="6"/>
                                        </p:tgtEl>
                                        <p:attrNameLst>
                                          <p:attrName>ppt_x</p:attrName>
                                        </p:attrNameLst>
                                      </p:cBhvr>
                                      <p:tavLst>
                                        <p:tav tm="0">
                                          <p:val>
                                            <p:strVal val="#ppt_x+0.4"/>
                                          </p:val>
                                        </p:tav>
                                        <p:tav tm="100000">
                                          <p:val>
                                            <p:strVal val="#ppt_x-0.05"/>
                                          </p:val>
                                        </p:tav>
                                      </p:tavLst>
                                    </p:anim>
                                    <p:anim calcmode="lin" valueType="num">
                                      <p:cBhvr>
                                        <p:cTn id="53" dur="1600" decel="100000" fill="hold"/>
                                        <p:tgtEl>
                                          <p:spTgt spid="6"/>
                                        </p:tgtEl>
                                        <p:attrNameLst>
                                          <p:attrName>ppt_y</p:attrName>
                                        </p:attrNameLst>
                                      </p:cBhvr>
                                      <p:tavLst>
                                        <p:tav tm="0">
                                          <p:val>
                                            <p:strVal val="#ppt_y-0.4"/>
                                          </p:val>
                                        </p:tav>
                                        <p:tav tm="100000">
                                          <p:val>
                                            <p:strVal val="#ppt_y+0.1"/>
                                          </p:val>
                                        </p:tav>
                                      </p:tavLst>
                                    </p:anim>
                                    <p:anim calcmode="lin" valueType="num">
                                      <p:cBhvr>
                                        <p:cTn id="54" dur="400" accel="100000" fill="hold">
                                          <p:stCondLst>
                                            <p:cond delay="1600"/>
                                          </p:stCondLst>
                                        </p:cTn>
                                        <p:tgtEl>
                                          <p:spTgt spid="6"/>
                                        </p:tgtEl>
                                        <p:attrNameLst>
                                          <p:attrName>ppt_x</p:attrName>
                                        </p:attrNameLst>
                                      </p:cBhvr>
                                      <p:tavLst>
                                        <p:tav tm="0">
                                          <p:val>
                                            <p:strVal val="#ppt_x-0.05"/>
                                          </p:val>
                                        </p:tav>
                                        <p:tav tm="100000">
                                          <p:val>
                                            <p:strVal val="#ppt_x"/>
                                          </p:val>
                                        </p:tav>
                                      </p:tavLst>
                                    </p:anim>
                                    <p:anim calcmode="lin" valueType="num">
                                      <p:cBhvr>
                                        <p:cTn id="55" dur="400" accel="100000" fill="hold">
                                          <p:stCondLst>
                                            <p:cond delay="1600"/>
                                          </p:stCondLst>
                                        </p:cTn>
                                        <p:tgtEl>
                                          <p:spTgt spid="6"/>
                                        </p:tgtEl>
                                        <p:attrNameLst>
                                          <p:attrName>ppt_y</p:attrName>
                                        </p:attrNameLst>
                                      </p:cBhvr>
                                      <p:tavLst>
                                        <p:tav tm="0">
                                          <p:val>
                                            <p:strVal val="#ppt_y+0.1"/>
                                          </p:val>
                                        </p:tav>
                                        <p:tav tm="100000">
                                          <p:val>
                                            <p:strVal val="#ppt_y"/>
                                          </p:val>
                                        </p:tav>
                                      </p:tavLst>
                                    </p:anim>
                                  </p:childTnLst>
                                </p:cTn>
                              </p:par>
                            </p:childTnLst>
                          </p:cTn>
                        </p:par>
                        <p:par>
                          <p:cTn id="56" fill="hold">
                            <p:stCondLst>
                              <p:cond delay="36400"/>
                            </p:stCondLst>
                            <p:childTnLst>
                              <p:par>
                                <p:cTn id="57" presetID="10"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000"/>
                                        <p:tgtEl>
                                          <p:spTgt spid="19"/>
                                        </p:tgtEl>
                                      </p:cBhvr>
                                    </p:animEffect>
                                  </p:childTnLst>
                                </p:cTn>
                              </p:par>
                            </p:childTnLst>
                          </p:cTn>
                        </p:par>
                        <p:par>
                          <p:cTn id="60" fill="hold">
                            <p:stCondLst>
                              <p:cond delay="38400"/>
                            </p:stCondLst>
                            <p:childTnLst>
                              <p:par>
                                <p:cTn id="61" presetID="31" presetClass="entr" presetSubtype="0" fill="hold" grpId="0" nodeType="afterEffect">
                                  <p:stCondLst>
                                    <p:cond delay="0"/>
                                  </p:stCondLst>
                                  <p:iterate type="lt">
                                    <p:tmPct val="5000"/>
                                  </p:iterate>
                                  <p:childTnLst>
                                    <p:set>
                                      <p:cBhvr>
                                        <p:cTn id="62" dur="1" fill="hold">
                                          <p:stCondLst>
                                            <p:cond delay="0"/>
                                          </p:stCondLst>
                                        </p:cTn>
                                        <p:tgtEl>
                                          <p:spTgt spid="29"/>
                                        </p:tgtEl>
                                        <p:attrNameLst>
                                          <p:attrName>style.visibility</p:attrName>
                                        </p:attrNameLst>
                                      </p:cBhvr>
                                      <p:to>
                                        <p:strVal val="visible"/>
                                      </p:to>
                                    </p:set>
                                    <p:anim calcmode="lin" valueType="num">
                                      <p:cBhvr>
                                        <p:cTn id="63" dur="2000" fill="hold"/>
                                        <p:tgtEl>
                                          <p:spTgt spid="29"/>
                                        </p:tgtEl>
                                        <p:attrNameLst>
                                          <p:attrName>ppt_w</p:attrName>
                                        </p:attrNameLst>
                                      </p:cBhvr>
                                      <p:tavLst>
                                        <p:tav tm="0">
                                          <p:val>
                                            <p:fltVal val="0"/>
                                          </p:val>
                                        </p:tav>
                                        <p:tav tm="100000">
                                          <p:val>
                                            <p:strVal val="#ppt_w"/>
                                          </p:val>
                                        </p:tav>
                                      </p:tavLst>
                                    </p:anim>
                                    <p:anim calcmode="lin" valueType="num">
                                      <p:cBhvr>
                                        <p:cTn id="64" dur="2000" fill="hold"/>
                                        <p:tgtEl>
                                          <p:spTgt spid="29"/>
                                        </p:tgtEl>
                                        <p:attrNameLst>
                                          <p:attrName>ppt_h</p:attrName>
                                        </p:attrNameLst>
                                      </p:cBhvr>
                                      <p:tavLst>
                                        <p:tav tm="0">
                                          <p:val>
                                            <p:fltVal val="0"/>
                                          </p:val>
                                        </p:tav>
                                        <p:tav tm="100000">
                                          <p:val>
                                            <p:strVal val="#ppt_h"/>
                                          </p:val>
                                        </p:tav>
                                      </p:tavLst>
                                    </p:anim>
                                    <p:anim calcmode="lin" valueType="num">
                                      <p:cBhvr>
                                        <p:cTn id="65" dur="2000" fill="hold"/>
                                        <p:tgtEl>
                                          <p:spTgt spid="29"/>
                                        </p:tgtEl>
                                        <p:attrNameLst>
                                          <p:attrName>style.rotation</p:attrName>
                                        </p:attrNameLst>
                                      </p:cBhvr>
                                      <p:tavLst>
                                        <p:tav tm="0">
                                          <p:val>
                                            <p:fltVal val="90"/>
                                          </p:val>
                                        </p:tav>
                                        <p:tav tm="100000">
                                          <p:val>
                                            <p:fltVal val="0"/>
                                          </p:val>
                                        </p:tav>
                                      </p:tavLst>
                                    </p:anim>
                                    <p:animEffect transition="in" filter="fade">
                                      <p:cBhvr>
                                        <p:cTn id="66" dur="2000"/>
                                        <p:tgtEl>
                                          <p:spTgt spid="29"/>
                                        </p:tgtEl>
                                      </p:cBhvr>
                                    </p:animEffect>
                                  </p:childTnLst>
                                </p:cTn>
                              </p:par>
                            </p:childTnLst>
                          </p:cTn>
                        </p:par>
                        <p:par>
                          <p:cTn id="67" fill="hold">
                            <p:stCondLst>
                              <p:cond delay="44600"/>
                            </p:stCondLst>
                            <p:childTnLst>
                              <p:par>
                                <p:cTn id="68" presetID="30" presetClass="entr" presetSubtype="0"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fade">
                                      <p:cBhvr>
                                        <p:cTn id="70" dur="1600" decel="100000"/>
                                        <p:tgtEl>
                                          <p:spTgt spid="7"/>
                                        </p:tgtEl>
                                      </p:cBhvr>
                                    </p:animEffect>
                                    <p:anim calcmode="lin" valueType="num">
                                      <p:cBhvr>
                                        <p:cTn id="71" dur="1600" decel="100000" fill="hold"/>
                                        <p:tgtEl>
                                          <p:spTgt spid="7"/>
                                        </p:tgtEl>
                                        <p:attrNameLst>
                                          <p:attrName>style.rotation</p:attrName>
                                        </p:attrNameLst>
                                      </p:cBhvr>
                                      <p:tavLst>
                                        <p:tav tm="0">
                                          <p:val>
                                            <p:fltVal val="-90"/>
                                          </p:val>
                                        </p:tav>
                                        <p:tav tm="100000">
                                          <p:val>
                                            <p:fltVal val="0"/>
                                          </p:val>
                                        </p:tav>
                                      </p:tavLst>
                                    </p:anim>
                                    <p:anim calcmode="lin" valueType="num">
                                      <p:cBhvr>
                                        <p:cTn id="72" dur="1600" decel="100000" fill="hold"/>
                                        <p:tgtEl>
                                          <p:spTgt spid="7"/>
                                        </p:tgtEl>
                                        <p:attrNameLst>
                                          <p:attrName>ppt_x</p:attrName>
                                        </p:attrNameLst>
                                      </p:cBhvr>
                                      <p:tavLst>
                                        <p:tav tm="0">
                                          <p:val>
                                            <p:strVal val="#ppt_x+0.4"/>
                                          </p:val>
                                        </p:tav>
                                        <p:tav tm="100000">
                                          <p:val>
                                            <p:strVal val="#ppt_x-0.05"/>
                                          </p:val>
                                        </p:tav>
                                      </p:tavLst>
                                    </p:anim>
                                    <p:anim calcmode="lin" valueType="num">
                                      <p:cBhvr>
                                        <p:cTn id="73" dur="1600" decel="100000" fill="hold"/>
                                        <p:tgtEl>
                                          <p:spTgt spid="7"/>
                                        </p:tgtEl>
                                        <p:attrNameLst>
                                          <p:attrName>ppt_y</p:attrName>
                                        </p:attrNameLst>
                                      </p:cBhvr>
                                      <p:tavLst>
                                        <p:tav tm="0">
                                          <p:val>
                                            <p:strVal val="#ppt_y-0.4"/>
                                          </p:val>
                                        </p:tav>
                                        <p:tav tm="100000">
                                          <p:val>
                                            <p:strVal val="#ppt_y+0.1"/>
                                          </p:val>
                                        </p:tav>
                                      </p:tavLst>
                                    </p:anim>
                                    <p:anim calcmode="lin" valueType="num">
                                      <p:cBhvr>
                                        <p:cTn id="74" dur="400" accel="100000" fill="hold">
                                          <p:stCondLst>
                                            <p:cond delay="1600"/>
                                          </p:stCondLst>
                                        </p:cTn>
                                        <p:tgtEl>
                                          <p:spTgt spid="7"/>
                                        </p:tgtEl>
                                        <p:attrNameLst>
                                          <p:attrName>ppt_x</p:attrName>
                                        </p:attrNameLst>
                                      </p:cBhvr>
                                      <p:tavLst>
                                        <p:tav tm="0">
                                          <p:val>
                                            <p:strVal val="#ppt_x-0.05"/>
                                          </p:val>
                                        </p:tav>
                                        <p:tav tm="100000">
                                          <p:val>
                                            <p:strVal val="#ppt_x"/>
                                          </p:val>
                                        </p:tav>
                                      </p:tavLst>
                                    </p:anim>
                                    <p:anim calcmode="lin" valueType="num">
                                      <p:cBhvr>
                                        <p:cTn id="75" dur="400" accel="100000" fill="hold">
                                          <p:stCondLst>
                                            <p:cond delay="1600"/>
                                          </p:stCondLst>
                                        </p:cTn>
                                        <p:tgtEl>
                                          <p:spTgt spid="7"/>
                                        </p:tgtEl>
                                        <p:attrNameLst>
                                          <p:attrName>ppt_y</p:attrName>
                                        </p:attrNameLst>
                                      </p:cBhvr>
                                      <p:tavLst>
                                        <p:tav tm="0">
                                          <p:val>
                                            <p:strVal val="#ppt_y+0.1"/>
                                          </p:val>
                                        </p:tav>
                                        <p:tav tm="100000">
                                          <p:val>
                                            <p:strVal val="#ppt_y"/>
                                          </p:val>
                                        </p:tav>
                                      </p:tavLst>
                                    </p:anim>
                                  </p:childTnLst>
                                </p:cTn>
                              </p:par>
                            </p:childTnLst>
                          </p:cTn>
                        </p:par>
                        <p:par>
                          <p:cTn id="76" fill="hold">
                            <p:stCondLst>
                              <p:cond delay="46600"/>
                            </p:stCondLst>
                            <p:childTnLst>
                              <p:par>
                                <p:cTn id="77" presetID="10" presetClass="entr" presetSubtype="0"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2000"/>
                                        <p:tgtEl>
                                          <p:spTgt spid="20"/>
                                        </p:tgtEl>
                                      </p:cBhvr>
                                    </p:animEffect>
                                  </p:childTnLst>
                                </p:cTn>
                              </p:par>
                            </p:childTnLst>
                          </p:cTn>
                        </p:par>
                        <p:par>
                          <p:cTn id="80" fill="hold">
                            <p:stCondLst>
                              <p:cond delay="48600"/>
                            </p:stCondLst>
                            <p:childTnLst>
                              <p:par>
                                <p:cTn id="81" presetID="31" presetClass="entr" presetSubtype="0" fill="hold" grpId="0" nodeType="afterEffect">
                                  <p:stCondLst>
                                    <p:cond delay="0"/>
                                  </p:stCondLst>
                                  <p:iterate type="lt">
                                    <p:tmPct val="5000"/>
                                  </p:iterate>
                                  <p:childTnLst>
                                    <p:set>
                                      <p:cBhvr>
                                        <p:cTn id="82" dur="1" fill="hold">
                                          <p:stCondLst>
                                            <p:cond delay="0"/>
                                          </p:stCondLst>
                                        </p:cTn>
                                        <p:tgtEl>
                                          <p:spTgt spid="51"/>
                                        </p:tgtEl>
                                        <p:attrNameLst>
                                          <p:attrName>style.visibility</p:attrName>
                                        </p:attrNameLst>
                                      </p:cBhvr>
                                      <p:to>
                                        <p:strVal val="visible"/>
                                      </p:to>
                                    </p:set>
                                    <p:anim calcmode="lin" valueType="num">
                                      <p:cBhvr>
                                        <p:cTn id="83" dur="2000" fill="hold"/>
                                        <p:tgtEl>
                                          <p:spTgt spid="51"/>
                                        </p:tgtEl>
                                        <p:attrNameLst>
                                          <p:attrName>ppt_w</p:attrName>
                                        </p:attrNameLst>
                                      </p:cBhvr>
                                      <p:tavLst>
                                        <p:tav tm="0">
                                          <p:val>
                                            <p:fltVal val="0"/>
                                          </p:val>
                                        </p:tav>
                                        <p:tav tm="100000">
                                          <p:val>
                                            <p:strVal val="#ppt_w"/>
                                          </p:val>
                                        </p:tav>
                                      </p:tavLst>
                                    </p:anim>
                                    <p:anim calcmode="lin" valueType="num">
                                      <p:cBhvr>
                                        <p:cTn id="84" dur="2000" fill="hold"/>
                                        <p:tgtEl>
                                          <p:spTgt spid="51"/>
                                        </p:tgtEl>
                                        <p:attrNameLst>
                                          <p:attrName>ppt_h</p:attrName>
                                        </p:attrNameLst>
                                      </p:cBhvr>
                                      <p:tavLst>
                                        <p:tav tm="0">
                                          <p:val>
                                            <p:fltVal val="0"/>
                                          </p:val>
                                        </p:tav>
                                        <p:tav tm="100000">
                                          <p:val>
                                            <p:strVal val="#ppt_h"/>
                                          </p:val>
                                        </p:tav>
                                      </p:tavLst>
                                    </p:anim>
                                    <p:anim calcmode="lin" valueType="num">
                                      <p:cBhvr>
                                        <p:cTn id="85" dur="2000" fill="hold"/>
                                        <p:tgtEl>
                                          <p:spTgt spid="51"/>
                                        </p:tgtEl>
                                        <p:attrNameLst>
                                          <p:attrName>style.rotation</p:attrName>
                                        </p:attrNameLst>
                                      </p:cBhvr>
                                      <p:tavLst>
                                        <p:tav tm="0">
                                          <p:val>
                                            <p:fltVal val="90"/>
                                          </p:val>
                                        </p:tav>
                                        <p:tav tm="100000">
                                          <p:val>
                                            <p:fltVal val="0"/>
                                          </p:val>
                                        </p:tav>
                                      </p:tavLst>
                                    </p:anim>
                                    <p:animEffect transition="in" filter="fade">
                                      <p:cBhvr>
                                        <p:cTn id="86"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28" grpId="0"/>
      <p:bldP spid="29" grpId="0"/>
      <p:bldP spid="51" grpId="0"/>
      <p:bldP spid="5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Del átomo al cuerpo humano</a:t>
            </a:r>
            <a:endParaRPr lang="es-MX" dirty="0"/>
          </a:p>
        </p:txBody>
      </p:sp>
      <p:sp>
        <p:nvSpPr>
          <p:cNvPr id="3" name="2 Marcador de contenido"/>
          <p:cNvSpPr>
            <a:spLocks noGrp="1"/>
          </p:cNvSpPr>
          <p:nvPr>
            <p:ph idx="1"/>
          </p:nvPr>
        </p:nvSpPr>
        <p:spPr>
          <a:xfrm>
            <a:off x="467544" y="1268760"/>
            <a:ext cx="8229600" cy="4752527"/>
          </a:xfrm>
        </p:spPr>
        <p:txBody>
          <a:bodyPr>
            <a:normAutofit fontScale="40000" lnSpcReduction="20000"/>
          </a:bodyPr>
          <a:lstStyle/>
          <a:p>
            <a:pPr>
              <a:buNone/>
            </a:pPr>
            <a:r>
              <a:rPr lang="es-MX" dirty="0" smtClean="0"/>
              <a:t> </a:t>
            </a:r>
          </a:p>
          <a:p>
            <a:r>
              <a:rPr lang="es-MX" sz="4000" dirty="0" smtClean="0"/>
              <a:t>Vamos ahora a la </a:t>
            </a:r>
            <a:r>
              <a:rPr lang="es-MX" sz="4000" b="1" dirty="0" smtClean="0"/>
              <a:t>“meta lectura” </a:t>
            </a:r>
            <a:r>
              <a:rPr lang="es-MX" sz="4000" dirty="0" smtClean="0"/>
              <a:t>para aprender a aprender. Cuando observamos nuestros comportamientos, en general, nos situamos en una lectura lineal, es decir nos fijamos en los resultados o en el producto, pero no en el proceso. Por ejemplo: se formó un equipo multidisciplinario cuya misión era idear un avión que desafiara todo lo que se había creado hasta el momento, y apareció el Concorde. Como todos sabemos, hace poco se realizó el último vuelo de este espectacular avión ya que sufrió un accidente al momento del despegue en el que fallecieron sus tripulantes. Una interpretación posible es que el proyecto fracasó.</a:t>
            </a:r>
          </a:p>
          <a:p>
            <a:endParaRPr lang="es-MX" sz="4000" dirty="0" smtClean="0"/>
          </a:p>
          <a:p>
            <a:r>
              <a:rPr lang="es-MX" sz="4000" dirty="0" smtClean="0"/>
              <a:t>Curiosamente, se contrató al mismo equipo para hacer otro modelo y apareció el Air bus, vehículo que hoy ocupan muchas las compañías de aviación comercial. ¿Por qué se contrató al mismo equipo, si habían fracasado? Porque los que los contrataron </a:t>
            </a:r>
            <a:r>
              <a:rPr lang="es-MX" sz="4000" b="1" dirty="0" smtClean="0"/>
              <a:t>valoraron el proceso vivido</a:t>
            </a:r>
            <a:r>
              <a:rPr lang="es-MX" sz="4000" dirty="0" smtClean="0"/>
              <a:t> por estos integrantes creativos e hicieron las siguientes lecturas: es un equipo experto, llevan tiempo trabajando juntos, han aprendido de los errores.</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40</a:t>
            </a:fld>
            <a:endParaRPr lang="es-MX"/>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Del átomo al cuerpo humano</a:t>
            </a:r>
            <a:endParaRPr lang="es-MX" dirty="0"/>
          </a:p>
        </p:txBody>
      </p:sp>
      <p:sp>
        <p:nvSpPr>
          <p:cNvPr id="3" name="2 Marcador de contenido"/>
          <p:cNvSpPr>
            <a:spLocks noGrp="1"/>
          </p:cNvSpPr>
          <p:nvPr>
            <p:ph idx="1"/>
          </p:nvPr>
        </p:nvSpPr>
        <p:spPr/>
        <p:txBody>
          <a:bodyPr>
            <a:normAutofit fontScale="77500" lnSpcReduction="20000"/>
          </a:bodyPr>
          <a:lstStyle/>
          <a:p>
            <a:r>
              <a:rPr lang="es-MX" dirty="0" smtClean="0"/>
              <a:t>Digamos, en síntesis, que el </a:t>
            </a:r>
            <a:r>
              <a:rPr lang="es-MX" b="1" dirty="0" smtClean="0"/>
              <a:t>“meta aprendizaje” </a:t>
            </a:r>
            <a:r>
              <a:rPr lang="es-MX" dirty="0" smtClean="0"/>
              <a:t>permite descubrir “subproductos” de cualquier esfuerzo que se hace por lograr un resultado. Estos subproductos son aprendizajes que, hechos conscientes, vienen a ser un aporte en sí mismos. Así, incluso de un aparente fracaso se puede obtener un enorme éxito: el éxito de adquirir un nuevo aprendizaje. Siempre y cuando sepamos hacer el proceso evaluativo del “meta aprendizaje”.</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41</a:t>
            </a:fld>
            <a:endParaRPr lang="es-MX"/>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42</a:t>
            </a:fld>
            <a:endParaRPr lang="es-MX"/>
          </a:p>
        </p:txBody>
      </p:sp>
      <p:sp>
        <p:nvSpPr>
          <p:cNvPr id="5" name="2 Marcador de contenido"/>
          <p:cNvSpPr>
            <a:spLocks noGrp="1"/>
          </p:cNvSpPr>
          <p:nvPr>
            <p:ph idx="1"/>
          </p:nvPr>
        </p:nvSpPr>
        <p:spPr/>
        <p:txBody>
          <a:bodyPr>
            <a:normAutofit/>
          </a:bodyPr>
          <a:lstStyle/>
          <a:p>
            <a:r>
              <a:rPr lang="es-MX" sz="2400" dirty="0" smtClean="0"/>
              <a:t>Desarrollo de la actividad:</a:t>
            </a:r>
          </a:p>
          <a:p>
            <a:pPr lvl="1"/>
            <a:r>
              <a:rPr lang="es-MX" sz="2000" dirty="0" smtClean="0"/>
              <a:t>Efectuar una competencia grupal que presenta algún grado de dificultad para llevarla a cabo. Requiere capacidad para resolver problemas y coordinación entre los miembros del equipo de trabajo. Una vez realizada, se analizará el aprendizaje individual, a través de una serie de preguntas sugeridas para hacer aparecer el observador que todos llevamos dentro.</a:t>
            </a:r>
          </a:p>
          <a:p>
            <a:pPr lvl="1"/>
            <a:endParaRPr lang="es-MX" sz="2000" dirty="0" smtClean="0"/>
          </a:p>
          <a:p>
            <a:pPr lvl="1">
              <a:buNone/>
            </a:pPr>
            <a:endParaRPr lang="es-MX" sz="2000" dirty="0"/>
          </a:p>
        </p:txBody>
      </p:sp>
      <p:sp>
        <p:nvSpPr>
          <p:cNvPr id="6" name="1 Título"/>
          <p:cNvSpPr>
            <a:spLocks noGrp="1"/>
          </p:cNvSpPr>
          <p:nvPr>
            <p:ph type="title"/>
          </p:nvPr>
        </p:nvSpPr>
        <p:spPr/>
        <p:txBody>
          <a:bodyPr/>
          <a:lstStyle/>
          <a:p>
            <a:r>
              <a:rPr lang="es-MX" dirty="0" smtClean="0"/>
              <a:t>Del átomo al cuerpo humano</a:t>
            </a:r>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10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43</a:t>
            </a:fld>
            <a:endParaRPr lang="es-MX"/>
          </a:p>
        </p:txBody>
      </p:sp>
      <p:sp>
        <p:nvSpPr>
          <p:cNvPr id="5" name="1 Título"/>
          <p:cNvSpPr>
            <a:spLocks noGrp="1"/>
          </p:cNvSpPr>
          <p:nvPr>
            <p:ph type="title"/>
          </p:nvPr>
        </p:nvSpPr>
        <p:spPr/>
        <p:txBody>
          <a:bodyPr/>
          <a:lstStyle/>
          <a:p>
            <a:r>
              <a:rPr lang="es-MX" dirty="0" smtClean="0"/>
              <a:t>Del átomo al cuerpo humano</a:t>
            </a:r>
            <a:endParaRPr lang="es-MX" dirty="0"/>
          </a:p>
        </p:txBody>
      </p:sp>
      <p:sp>
        <p:nvSpPr>
          <p:cNvPr id="6" name="2 Marcador de contenido"/>
          <p:cNvSpPr>
            <a:spLocks noGrp="1"/>
          </p:cNvSpPr>
          <p:nvPr>
            <p:ph idx="1"/>
          </p:nvPr>
        </p:nvSpPr>
        <p:spPr/>
        <p:txBody>
          <a:bodyPr>
            <a:normAutofit/>
          </a:bodyPr>
          <a:lstStyle/>
          <a:p>
            <a:r>
              <a:rPr lang="es-MX" sz="2400" dirty="0" smtClean="0"/>
              <a:t>Desarrollo de la actividad:</a:t>
            </a:r>
          </a:p>
          <a:p>
            <a:pPr lvl="1"/>
            <a:r>
              <a:rPr lang="es-MX" sz="2000" dirty="0" smtClean="0"/>
              <a:t>Se realizará una competencia grupal para la que idearán una estrategia que les dé la oportunidad de ser ganadores.</a:t>
            </a:r>
          </a:p>
          <a:p>
            <a:pPr lvl="1"/>
            <a:r>
              <a:rPr lang="es-MX" sz="2000" dirty="0" smtClean="0"/>
              <a:t>El sentido de esta actividad es ofrecer una oportunidad para hacer lecturas “meta” del propio aprendizaje y situarse en el proceso, además del resultado</a:t>
            </a:r>
          </a:p>
          <a:p>
            <a:pPr lvl="1">
              <a:buNone/>
            </a:pPr>
            <a:endParaRPr lang="es-MX"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1" end="1"/>
                                            </p:txEl>
                                          </p:spTgt>
                                        </p:tgtEl>
                                      </p:cBhvr>
                                    </p:animEffect>
                                  </p:childTnLst>
                                </p:cTn>
                              </p:par>
                              <p:par>
                                <p:cTn id="17" presetID="31" presetClass="entr" presetSubtype="0" fill="hold" grpId="0" nodeType="withEffect">
                                  <p:stCondLst>
                                    <p:cond delay="0"/>
                                  </p:stCondLst>
                                  <p:iterate type="lt">
                                    <p:tmPct val="5000"/>
                                  </p:iterate>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Del átomo al cuerpo humano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44</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45</a:t>
            </a:fld>
            <a:endParaRPr lang="es-MX"/>
          </a:p>
        </p:txBody>
      </p:sp>
      <p:sp>
        <p:nvSpPr>
          <p:cNvPr id="6" name="1 Título"/>
          <p:cNvSpPr>
            <a:spLocks noGrp="1"/>
          </p:cNvSpPr>
          <p:nvPr>
            <p:ph type="title"/>
          </p:nvPr>
        </p:nvSpPr>
        <p:spPr/>
        <p:txBody>
          <a:bodyPr/>
          <a:lstStyle/>
          <a:p>
            <a:r>
              <a:rPr lang="es-MX" dirty="0" smtClean="0"/>
              <a:t>Del átomo al cuerpo humano</a:t>
            </a:r>
            <a:endParaRPr lang="es-MX" dirty="0"/>
          </a:p>
        </p:txBody>
      </p:sp>
      <p:sp>
        <p:nvSpPr>
          <p:cNvPr id="7"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r"/>
            <a:r>
              <a:rPr lang="es-MX" dirty="0" smtClean="0"/>
              <a:t/>
            </a:r>
            <a:br>
              <a:rPr lang="es-MX" dirty="0" smtClean="0"/>
            </a:br>
            <a:r>
              <a:rPr lang="es-MX" dirty="0" smtClean="0"/>
              <a:t>CONSTRUYENDO TORRES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46</a:t>
            </a:fld>
            <a:endParaRPr lang="es-MX"/>
          </a:p>
        </p:txBody>
      </p:sp>
      <p:sp>
        <p:nvSpPr>
          <p:cNvPr id="7" name="2 Marcador de texto"/>
          <p:cNvSpPr>
            <a:spLocks noGrp="1"/>
          </p:cNvSpPr>
          <p:nvPr>
            <p:ph type="body" idx="1"/>
          </p:nvPr>
        </p:nvSpPr>
        <p:spPr>
          <a:xfrm>
            <a:off x="722312" y="2906713"/>
            <a:ext cx="8098160" cy="1500187"/>
          </a:xfrm>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a:t>
            </a:r>
            <a:r>
              <a:rPr lang="es-MX" cap="all" dirty="0" smtClean="0">
                <a:effectLst>
                  <a:outerShdw blurRad="38100" dist="38100" dir="2700000" algn="tl">
                    <a:srgbClr val="000000">
                      <a:alpha val="43137"/>
                    </a:srgbClr>
                  </a:outerShdw>
                </a:effectLst>
              </a:rPr>
              <a:t> Aprender a Aprender</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a:t>
            </a:r>
            <a:r>
              <a:rPr lang="es-MX" cap="all" dirty="0" smtClean="0">
                <a:effectLst>
                  <a:outerShdw blurRad="38100" dist="38100" dir="2700000" algn="tl">
                    <a:srgbClr val="000000">
                      <a:alpha val="43137"/>
                    </a:srgbClr>
                  </a:outerShdw>
                </a:effectLst>
              </a:rPr>
              <a:t>Observar el proceso del propio aprendizaje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Construyendo torres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47</a:t>
            </a:fld>
            <a:endParaRPr lang="es-MX"/>
          </a:p>
        </p:txBody>
      </p:sp>
      <p:sp>
        <p:nvSpPr>
          <p:cNvPr id="5" name="2 Marcador de contenido"/>
          <p:cNvSpPr>
            <a:spLocks noGrp="1"/>
          </p:cNvSpPr>
          <p:nvPr>
            <p:ph idx="1"/>
          </p:nvPr>
        </p:nvSpPr>
        <p:spPr/>
        <p:txBody>
          <a:bodyPr>
            <a:noAutofit/>
          </a:bodyPr>
          <a:lstStyle/>
          <a:p>
            <a:r>
              <a:rPr lang="es-MX" sz="1600" dirty="0" smtClean="0"/>
              <a:t>El </a:t>
            </a:r>
            <a:r>
              <a:rPr lang="es-MX" sz="1600" b="1" dirty="0" smtClean="0"/>
              <a:t>objetivo</a:t>
            </a:r>
            <a:r>
              <a:rPr lang="es-MX" sz="1600" dirty="0" smtClean="0"/>
              <a:t> de la actividad es  entrenar la habilidad de observar el propio proceso de aprendizaje, reflexionar respecto de él, evaluarlo y redireccionar dicho proceso en beneficio de los objetivos de la tarea o de la visión personal del que aprende. Para ello, los aprendizajes esperados son:</a:t>
            </a:r>
          </a:p>
          <a:p>
            <a:pPr>
              <a:buNone/>
            </a:pPr>
            <a:endParaRPr lang="es-MX" sz="600" dirty="0" smtClean="0"/>
          </a:p>
          <a:p>
            <a:pPr lvl="1"/>
            <a:r>
              <a:rPr lang="es-MX" sz="1600" b="1" u="sng" dirty="0" smtClean="0"/>
              <a:t>Conocimiento</a:t>
            </a:r>
            <a:r>
              <a:rPr lang="es-MX" sz="1600" b="1" dirty="0" smtClean="0"/>
              <a:t>:  </a:t>
            </a:r>
            <a:r>
              <a:rPr lang="es-MX" sz="1600" dirty="0" smtClean="0">
                <a:solidFill>
                  <a:schemeClr val="dk1"/>
                </a:solidFill>
              </a:rPr>
              <a:t>Reconocer la importancia de evaluar el propio desempeño, para redireccionar el rumbo personal.</a:t>
            </a:r>
          </a:p>
          <a:p>
            <a:pPr lvl="1">
              <a:buNone/>
            </a:pPr>
            <a:endParaRPr lang="es-MX" sz="700" dirty="0" smtClean="0">
              <a:solidFill>
                <a:schemeClr val="dk1"/>
              </a:solidFill>
            </a:endParaRPr>
          </a:p>
          <a:p>
            <a:pPr lvl="1"/>
            <a:r>
              <a:rPr lang="es-MX" sz="1600" b="1" u="sng" dirty="0" smtClean="0"/>
              <a:t>Habilidad</a:t>
            </a:r>
            <a:r>
              <a:rPr lang="es-MX" sz="1600" dirty="0" smtClean="0">
                <a:solidFill>
                  <a:schemeClr val="dk1"/>
                </a:solidFill>
              </a:rPr>
              <a:t>:  Aplicar la observación y reflexión del propio desempeño para mejorarlo, ya sea ante situaciones similares o situaciones diferentes pero transferibles.</a:t>
            </a:r>
          </a:p>
          <a:p>
            <a:pPr lvl="1">
              <a:buNone/>
            </a:pPr>
            <a:endParaRPr lang="es-MX" sz="800" dirty="0" smtClean="0">
              <a:solidFill>
                <a:schemeClr val="dk1"/>
              </a:solidFill>
            </a:endParaRPr>
          </a:p>
          <a:p>
            <a:pPr lvl="1"/>
            <a:r>
              <a:rPr lang="es-MX" sz="1600" b="1" u="sng" dirty="0" smtClean="0"/>
              <a:t>Actitud</a:t>
            </a:r>
            <a:r>
              <a:rPr lang="es-MX" sz="1600" b="1" dirty="0" smtClean="0"/>
              <a:t>: </a:t>
            </a:r>
            <a:r>
              <a:rPr lang="es-MX" sz="1600" dirty="0" smtClean="0"/>
              <a:t>Asignar importancia a la evaluación del propio desempeño, para redireccionar y alcanzar un mejor desempeño.</a:t>
            </a:r>
            <a:endParaRPr lang="es-MX" sz="1600" dirty="0" smtClean="0">
              <a:solidFill>
                <a:schemeClr val="dk1"/>
              </a:solidFill>
            </a:endParaRPr>
          </a:p>
          <a:p>
            <a:pPr lvl="1"/>
            <a:endParaRPr lang="es-MX" sz="1600" dirty="0" smtClean="0">
              <a:solidFill>
                <a:schemeClr val="dk1"/>
              </a:solidFill>
            </a:endParaRPr>
          </a:p>
          <a:p>
            <a:pPr lvl="1" algn="just"/>
            <a:endParaRPr lang="es-MX" sz="1600" b="1" u="sng" dirty="0" smtClean="0"/>
          </a:p>
          <a:p>
            <a:endParaRPr lang="es-MX"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anim calcmode="lin" valueType="num">
                                      <p:cBhvr>
                                        <p:cTn id="14" dur="2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5" dur="2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7" presetClass="entr" presetSubtype="0"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2000"/>
                                        <p:tgtEl>
                                          <p:spTgt spid="5">
                                            <p:txEl>
                                              <p:pRg st="4" end="4"/>
                                            </p:txEl>
                                          </p:spTgt>
                                        </p:tgtEl>
                                      </p:cBhvr>
                                    </p:animEffect>
                                    <p:anim calcmode="lin" valueType="num">
                                      <p:cBhvr>
                                        <p:cTn id="20" dur="2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1" dur="2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47" presetClass="entr" presetSubtype="0" fill="hold" nodeType="after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1000"/>
                                        <p:tgtEl>
                                          <p:spTgt spid="5">
                                            <p:txEl>
                                              <p:pRg st="6" end="6"/>
                                            </p:txEl>
                                          </p:spTgt>
                                        </p:tgtEl>
                                      </p:cBhvr>
                                    </p:animEffect>
                                    <p:anim calcmode="lin" valueType="num">
                                      <p:cBhvr>
                                        <p:cTn id="26"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77500" lnSpcReduction="20000"/>
          </a:bodyPr>
          <a:lstStyle/>
          <a:p>
            <a:r>
              <a:rPr lang="es-MX" dirty="0" smtClean="0"/>
              <a:t>Un aprendiz construye y reconstruye su conocimiento. Este proceso nos entrega información respecto a nosotros mismos, nuestras habilidades, fortalezas y debilidades con respecto a la tarea y, en general, con respecto a nuestra forma de aprender.</a:t>
            </a:r>
          </a:p>
          <a:p>
            <a:endParaRPr lang="es-MX" sz="1500" dirty="0" smtClean="0"/>
          </a:p>
          <a:p>
            <a:r>
              <a:rPr lang="es-MX" dirty="0" smtClean="0"/>
              <a:t>Aprender a reflexionar sobre el proceso de aprendizaje y </a:t>
            </a:r>
            <a:r>
              <a:rPr lang="es-MX" dirty="0" err="1" smtClean="0"/>
              <a:t>redireccionarlo</a:t>
            </a:r>
            <a:r>
              <a:rPr lang="es-MX" dirty="0" smtClean="0"/>
              <a:t>, puede ser la diferencia entre lograr y no lograr lo que nos proponemos, entre ser y no ser exitoso.</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48</a:t>
            </a:fld>
            <a:endParaRPr lang="es-MX"/>
          </a:p>
        </p:txBody>
      </p:sp>
      <p:sp>
        <p:nvSpPr>
          <p:cNvPr id="5" name="1 Título"/>
          <p:cNvSpPr>
            <a:spLocks noGrp="1"/>
          </p:cNvSpPr>
          <p:nvPr>
            <p:ph type="title"/>
          </p:nvPr>
        </p:nvSpPr>
        <p:spPr/>
        <p:txBody>
          <a:bodyPr/>
          <a:lstStyle/>
          <a:p>
            <a:r>
              <a:rPr lang="es-MX" dirty="0" smtClean="0"/>
              <a:t>Construyendo torres</a:t>
            </a:r>
            <a:endParaRPr lang="es-MX"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Marcador de contenido"/>
          <p:cNvGraphicFramePr>
            <a:graphicFrameLocks noGrp="1"/>
          </p:cNvGraphicFramePr>
          <p:nvPr>
            <p:ph idx="1"/>
          </p:nvPr>
        </p:nvGraphicFramePr>
        <p:xfrm>
          <a:off x="107504" y="1196753"/>
          <a:ext cx="8964488" cy="5109174"/>
        </p:xfrm>
        <a:graphic>
          <a:graphicData uri="http://schemas.openxmlformats.org/drawingml/2006/table">
            <a:tbl>
              <a:tblPr firstRow="1" bandRow="1">
                <a:tableStyleId>{5C22544A-7EE6-4342-B048-85BDC9FD1C3A}</a:tableStyleId>
              </a:tblPr>
              <a:tblGrid>
                <a:gridCol w="4214075"/>
                <a:gridCol w="4750413"/>
              </a:tblGrid>
              <a:tr h="619429">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800" dirty="0" smtClean="0"/>
                        <a:t>La evaluación y redireccionamiento de los procesos de aprendizaje pueden centrarse, por ejemplo, en los siguientes aspectos:</a:t>
                      </a:r>
                      <a:endParaRPr lang="es-MX" dirty="0"/>
                    </a:p>
                  </a:txBody>
                  <a:tcPr/>
                </a:tc>
                <a:tc hMerge="1">
                  <a:txBody>
                    <a:bodyPr/>
                    <a:lstStyle/>
                    <a:p>
                      <a:endParaRPr lang="es-MX" dirty="0"/>
                    </a:p>
                  </a:txBody>
                  <a:tcPr/>
                </a:tc>
              </a:tr>
              <a:tr h="560436">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Comprensión de las demandas de una tarea.</a:t>
                      </a:r>
                      <a:endParaRPr lang="es-MX" sz="16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Empleo de procedimientos para adquirir, interpretar y organizar información.</a:t>
                      </a:r>
                      <a:endParaRPr lang="es-MX" sz="1600" dirty="0"/>
                    </a:p>
                  </a:txBody>
                  <a:tcPr/>
                </a:tc>
              </a:tr>
              <a:tr h="796409">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Identificación y atención selectiva de prioridades.</a:t>
                      </a:r>
                      <a:endParaRPr lang="es-MX" sz="16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Identificación de posibles causas de las dificultades que se observan en las habilidades, en el uso de alternativas de solución.</a:t>
                      </a:r>
                      <a:endParaRPr lang="es-MX" sz="1600" dirty="0"/>
                    </a:p>
                  </a:txBody>
                  <a:tcPr/>
                </a:tc>
              </a:tr>
              <a:tr h="560436">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Planificación y ejecución de una tarea.</a:t>
                      </a:r>
                      <a:endParaRPr lang="es-MX" sz="16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Utilización de medios para registrar avances, logros y los productos de aprendizaje.</a:t>
                      </a:r>
                      <a:endParaRPr lang="es-MX" sz="1600" dirty="0"/>
                    </a:p>
                  </a:txBody>
                  <a:tcPr/>
                </a:tc>
              </a:tr>
              <a:tr h="324463">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Control del progreso en el logro de metas.</a:t>
                      </a:r>
                      <a:endParaRPr lang="es-MX" sz="16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Activación de conocimientos previos.</a:t>
                      </a:r>
                      <a:endParaRPr lang="es-MX" sz="1600" dirty="0"/>
                    </a:p>
                  </a:txBody>
                  <a:tcPr/>
                </a:tc>
              </a:tr>
              <a:tr h="560436">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Ejecución de acciones correctivas cuando sea necesario.</a:t>
                      </a:r>
                      <a:endParaRPr lang="es-MX" sz="16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Flexibilización de comportamiento en función del logro de objetivos.</a:t>
                      </a:r>
                      <a:endParaRPr lang="es-MX" sz="1600" dirty="0"/>
                    </a:p>
                  </a:txBody>
                  <a:tcPr/>
                </a:tc>
              </a:tr>
              <a:tr h="396115">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Identificación de competencias requeridas.</a:t>
                      </a:r>
                      <a:endParaRPr lang="es-MX" sz="16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Búsqueda y consulta de fuentes de información.</a:t>
                      </a:r>
                      <a:endParaRPr lang="es-MX" sz="1600" dirty="0"/>
                    </a:p>
                  </a:txBody>
                  <a:tcPr/>
                </a:tc>
              </a:tr>
              <a:tr h="354419">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Inferencia de las propias maneras de aprender.</a:t>
                      </a:r>
                      <a:endParaRPr lang="es-MX" sz="16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400" dirty="0" smtClean="0"/>
                        <a:t>Determinación del tiempo necesario para realizar una tarea.</a:t>
                      </a:r>
                      <a:endParaRPr lang="es-MX" sz="1600" dirty="0"/>
                    </a:p>
                  </a:txBody>
                  <a:tcPr/>
                </a:tc>
              </a:tr>
              <a:tr h="294966">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400" dirty="0" smtClean="0"/>
                        <a:t>Descubrimiento del estilo de aprendizaje.</a:t>
                      </a:r>
                      <a:endParaRPr lang="es-MX" sz="1400" dirty="0"/>
                    </a:p>
                  </a:txBody>
                  <a:tcPr/>
                </a:tc>
                <a:tc rowSpan="2">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600" dirty="0" smtClean="0"/>
                        <a:t>Transformación de nuevos conocimientos en representaciones más familiares que permitan relacionarse con conocimientos previos.</a:t>
                      </a:r>
                      <a:endParaRPr lang="es-MX" sz="1600" dirty="0"/>
                    </a:p>
                  </a:txBody>
                  <a:tcPr/>
                </a:tc>
              </a:tr>
              <a:tr h="501443">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MX" sz="1400" dirty="0" smtClean="0"/>
                        <a:t>Búsqueda de ejemplos ilustrativos que faciliten la comprensión.</a:t>
                      </a:r>
                      <a:endParaRPr lang="es-MX" sz="1400" dirty="0"/>
                    </a:p>
                  </a:txBody>
                  <a:tcPr/>
                </a:tc>
                <a:tc vMerge="1">
                  <a:txBody>
                    <a:bodyPr/>
                    <a:lstStyle/>
                    <a:p>
                      <a:endParaRPr lang="es-MX" sz="1600" dirty="0"/>
                    </a:p>
                  </a:txBody>
                  <a:tcPr/>
                </a:tc>
              </a:tr>
            </a:tbl>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49</a:t>
            </a:fld>
            <a:endParaRPr lang="es-MX"/>
          </a:p>
        </p:txBody>
      </p:sp>
      <p:sp>
        <p:nvSpPr>
          <p:cNvPr id="5" name="1 Título"/>
          <p:cNvSpPr>
            <a:spLocks noGrp="1"/>
          </p:cNvSpPr>
          <p:nvPr>
            <p:ph type="title"/>
          </p:nvPr>
        </p:nvSpPr>
        <p:spPr/>
        <p:txBody>
          <a:bodyPr/>
          <a:lstStyle/>
          <a:p>
            <a:r>
              <a:rPr lang="es-MX" dirty="0" smtClean="0"/>
              <a:t>Construyendo torres</a:t>
            </a:r>
            <a:endParaRPr lang="es-MX"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r"/>
            <a:r>
              <a:rPr lang="es-MX" sz="2400" dirty="0" smtClean="0"/>
              <a:t>Modelo de competencias de productividad y empleabilidad</a:t>
            </a:r>
            <a:endParaRPr lang="es-MX" sz="2400" dirty="0"/>
          </a:p>
        </p:txBody>
      </p:sp>
      <p:sp>
        <p:nvSpPr>
          <p:cNvPr id="4" name="3 Rectángulo redondeado"/>
          <p:cNvSpPr/>
          <p:nvPr/>
        </p:nvSpPr>
        <p:spPr>
          <a:xfrm>
            <a:off x="3995936" y="1484784"/>
            <a:ext cx="2124534" cy="766942"/>
          </a:xfrm>
          <a:prstGeom prst="roundRect">
            <a:avLst/>
          </a:prstGeom>
          <a:solidFill>
            <a:srgbClr val="76923C"/>
          </a:solidFill>
          <a:ln>
            <a:solidFill>
              <a:srgbClr val="76923C"/>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Comunicación</a:t>
            </a:r>
            <a:endParaRPr lang="es-MX" sz="1400" b="1" dirty="0">
              <a:solidFill>
                <a:schemeClr val="bg1"/>
              </a:solidFill>
              <a:effectLst>
                <a:outerShdw blurRad="38100" dist="38100" dir="2700000" algn="tl">
                  <a:srgbClr val="000000">
                    <a:alpha val="43137"/>
                  </a:srgbClr>
                </a:outerShdw>
              </a:effectLst>
            </a:endParaRPr>
          </a:p>
        </p:txBody>
      </p:sp>
      <p:sp>
        <p:nvSpPr>
          <p:cNvPr id="5" name="4 Rectángulo redondeado"/>
          <p:cNvSpPr/>
          <p:nvPr/>
        </p:nvSpPr>
        <p:spPr>
          <a:xfrm>
            <a:off x="6084168" y="2780928"/>
            <a:ext cx="2124534" cy="766942"/>
          </a:xfrm>
          <a:prstGeom prst="roundRect">
            <a:avLst/>
          </a:prstGeom>
          <a:solidFill>
            <a:srgbClr val="FFC000"/>
          </a:solidFill>
          <a:ln>
            <a:solidFill>
              <a:srgbClr val="FFC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tx1"/>
                </a:solidFill>
                <a:effectLst>
                  <a:outerShdw blurRad="38100" dist="38100" dir="2700000" algn="tl">
                    <a:srgbClr val="000000">
                      <a:alpha val="43137"/>
                    </a:srgbClr>
                  </a:outerShdw>
                </a:effectLst>
              </a:rPr>
              <a:t>Iniciativa y emprendimiento</a:t>
            </a:r>
            <a:endParaRPr lang="es-MX" sz="1400" b="1" dirty="0">
              <a:solidFill>
                <a:schemeClr val="tx1"/>
              </a:solidFill>
              <a:effectLst>
                <a:outerShdw blurRad="38100" dist="38100" dir="2700000" algn="tl">
                  <a:srgbClr val="000000">
                    <a:alpha val="43137"/>
                  </a:srgbClr>
                </a:outerShdw>
              </a:effectLst>
            </a:endParaRPr>
          </a:p>
        </p:txBody>
      </p:sp>
      <p:sp>
        <p:nvSpPr>
          <p:cNvPr id="6" name="5 Rectángulo redondeado"/>
          <p:cNvSpPr/>
          <p:nvPr/>
        </p:nvSpPr>
        <p:spPr>
          <a:xfrm>
            <a:off x="6084168" y="4293096"/>
            <a:ext cx="2124534" cy="766942"/>
          </a:xfrm>
          <a:prstGeom prst="roundRect">
            <a:avLst/>
          </a:prstGeom>
          <a:solidFill>
            <a:srgbClr val="A50021"/>
          </a:solidFill>
          <a:ln>
            <a:solidFill>
              <a:srgbClr val="A5002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smtClean="0">
                <a:solidFill>
                  <a:schemeClr val="bg1"/>
                </a:solidFill>
                <a:effectLst>
                  <a:outerShdw blurRad="38100" dist="38100" dir="2700000" algn="tl">
                    <a:schemeClr val="bg1">
                      <a:alpha val="43000"/>
                    </a:schemeClr>
                  </a:outerShdw>
                </a:effectLst>
              </a:rPr>
              <a:t>Planeación y gestión de proyectos</a:t>
            </a:r>
            <a:endParaRPr lang="es-MX" sz="1400" b="1" dirty="0">
              <a:solidFill>
                <a:schemeClr val="bg1"/>
              </a:solidFill>
              <a:effectLst>
                <a:outerShdw blurRad="38100" dist="38100" dir="2700000" algn="tl">
                  <a:schemeClr val="bg1">
                    <a:alpha val="43000"/>
                  </a:schemeClr>
                </a:outerShdw>
              </a:effectLst>
            </a:endParaRPr>
          </a:p>
        </p:txBody>
      </p:sp>
      <p:sp>
        <p:nvSpPr>
          <p:cNvPr id="7" name="6 Rectángulo redondeado"/>
          <p:cNvSpPr/>
          <p:nvPr/>
        </p:nvSpPr>
        <p:spPr>
          <a:xfrm>
            <a:off x="4716016" y="5445224"/>
            <a:ext cx="2124534" cy="766942"/>
          </a:xfrm>
          <a:prstGeom prst="roundRect">
            <a:avLst/>
          </a:prstGeom>
          <a:solidFill>
            <a:srgbClr val="E46C0A">
              <a:alpha val="80000"/>
            </a:srgbClr>
          </a:solidFill>
          <a:ln>
            <a:solidFill>
              <a:srgbClr val="E46C0A"/>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Trabajo en equipo</a:t>
            </a:r>
            <a:endParaRPr lang="es-MX" sz="1400" b="1" dirty="0">
              <a:solidFill>
                <a:schemeClr val="bg1"/>
              </a:solidFill>
              <a:effectLst>
                <a:outerShdw blurRad="38100" dist="38100" dir="2700000" algn="tl">
                  <a:srgbClr val="000000">
                    <a:alpha val="43137"/>
                  </a:srgbClr>
                </a:outerShdw>
              </a:effectLst>
            </a:endParaRPr>
          </a:p>
        </p:txBody>
      </p:sp>
      <p:sp>
        <p:nvSpPr>
          <p:cNvPr id="8" name="7 Rectángulo redondeado"/>
          <p:cNvSpPr/>
          <p:nvPr/>
        </p:nvSpPr>
        <p:spPr>
          <a:xfrm>
            <a:off x="1475656" y="5157192"/>
            <a:ext cx="2124534" cy="766942"/>
          </a:xfrm>
          <a:prstGeom prst="roundRect">
            <a:avLst/>
          </a:prstGeom>
          <a:solidFill>
            <a:srgbClr val="0070C0"/>
          </a:solidFill>
          <a:ln>
            <a:solidFill>
              <a:srgbClr val="0070C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Efectividad personal</a:t>
            </a:r>
            <a:endParaRPr lang="es-MX" sz="1400" b="1" dirty="0">
              <a:solidFill>
                <a:schemeClr val="bg1"/>
              </a:solidFill>
              <a:effectLst>
                <a:outerShdw blurRad="38100" dist="38100" dir="2700000" algn="tl">
                  <a:srgbClr val="000000">
                    <a:alpha val="43137"/>
                  </a:srgbClr>
                </a:outerShdw>
              </a:effectLst>
            </a:endParaRPr>
          </a:p>
        </p:txBody>
      </p:sp>
      <p:sp>
        <p:nvSpPr>
          <p:cNvPr id="9" name="8 Rectángulo redondeado"/>
          <p:cNvSpPr/>
          <p:nvPr/>
        </p:nvSpPr>
        <p:spPr>
          <a:xfrm>
            <a:off x="1187624" y="2132856"/>
            <a:ext cx="2124534" cy="766942"/>
          </a:xfrm>
          <a:prstGeom prst="roundRect">
            <a:avLst/>
          </a:prstGeom>
          <a:solidFill>
            <a:srgbClr val="996605"/>
          </a:solidFill>
          <a:ln>
            <a:solidFill>
              <a:srgbClr val="996605"/>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Resolución de problemas</a:t>
            </a:r>
            <a:endParaRPr lang="es-MX" sz="1400" b="1" dirty="0">
              <a:solidFill>
                <a:schemeClr val="bg1"/>
              </a:solidFill>
              <a:effectLst>
                <a:outerShdw blurRad="38100" dist="38100" dir="2700000" algn="tl">
                  <a:srgbClr val="000000">
                    <a:alpha val="43137"/>
                  </a:srgbClr>
                </a:outerShdw>
              </a:effectLst>
            </a:endParaRPr>
          </a:p>
        </p:txBody>
      </p:sp>
      <p:sp>
        <p:nvSpPr>
          <p:cNvPr id="10" name="9 Rectángulo redondeado"/>
          <p:cNvSpPr/>
          <p:nvPr/>
        </p:nvSpPr>
        <p:spPr>
          <a:xfrm>
            <a:off x="755576" y="3573016"/>
            <a:ext cx="2124534" cy="766942"/>
          </a:xfrm>
          <a:prstGeom prst="roundRect">
            <a:avLst/>
          </a:prstGeom>
          <a:solidFill>
            <a:srgbClr val="FF0000"/>
          </a:solidFill>
          <a:ln>
            <a:solidFill>
              <a:srgbClr val="FF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b="1" dirty="0" smtClean="0">
                <a:solidFill>
                  <a:schemeClr val="bg1"/>
                </a:solidFill>
                <a:effectLst>
                  <a:outerShdw blurRad="38100" dist="38100" dir="2700000" algn="tl">
                    <a:srgbClr val="000000">
                      <a:alpha val="43137"/>
                    </a:srgbClr>
                  </a:outerShdw>
                </a:effectLst>
              </a:rPr>
              <a:t>Aprender a aprender</a:t>
            </a:r>
          </a:p>
        </p:txBody>
      </p:sp>
      <p:sp>
        <p:nvSpPr>
          <p:cNvPr id="11" name="10 Rectángulo redondeado"/>
          <p:cNvSpPr/>
          <p:nvPr/>
        </p:nvSpPr>
        <p:spPr>
          <a:xfrm>
            <a:off x="3059832" y="2996952"/>
            <a:ext cx="2903529" cy="17430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b="1" dirty="0" smtClean="0">
                <a:solidFill>
                  <a:schemeClr val="tx1">
                    <a:lumMod val="75000"/>
                    <a:lumOff val="25000"/>
                  </a:schemeClr>
                </a:solidFill>
                <a:effectLst>
                  <a:outerShdw blurRad="38100" dist="38100" dir="2700000" algn="tl">
                    <a:srgbClr val="000000">
                      <a:alpha val="43137"/>
                    </a:srgbClr>
                  </a:outerShdw>
                </a:effectLst>
              </a:rPr>
              <a:t>7 Áreas de Competencia</a:t>
            </a:r>
            <a:endParaRPr lang="es-MX" sz="2400" b="1" dirty="0">
              <a:solidFill>
                <a:schemeClr val="tx1">
                  <a:lumMod val="75000"/>
                  <a:lumOff val="25000"/>
                </a:schemeClr>
              </a:solidFill>
              <a:effectLst>
                <a:outerShdw blurRad="38100" dist="38100" dir="2700000" algn="tl">
                  <a:srgbClr val="000000">
                    <a:alpha val="43137"/>
                  </a:srgbClr>
                </a:outerShdw>
              </a:effectLst>
            </a:endParaRPr>
          </a:p>
        </p:txBody>
      </p:sp>
      <p:sp>
        <p:nvSpPr>
          <p:cNvPr id="12" name="11 Marcador de número de diapositiva"/>
          <p:cNvSpPr>
            <a:spLocks noGrp="1"/>
          </p:cNvSpPr>
          <p:nvPr>
            <p:ph type="sldNum" sz="quarter" idx="12"/>
          </p:nvPr>
        </p:nvSpPr>
        <p:spPr/>
        <p:txBody>
          <a:bodyPr/>
          <a:lstStyle/>
          <a:p>
            <a:fld id="{863DAC2C-C515-4487-A285-EDDAB0EBC0A4}" type="slidenum">
              <a:rPr lang="es-MX" smtClean="0"/>
              <a:pPr/>
              <a:t>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ppt_w</p:attrName>
                                        </p:attrNameLst>
                                      </p:cBhvr>
                                      <p:tavLst>
                                        <p:tav tm="0" fmla="#ppt_w*sin(2.5*pi*$)">
                                          <p:val>
                                            <p:fltVal val="0"/>
                                          </p:val>
                                        </p:tav>
                                        <p:tav tm="100000">
                                          <p:val>
                                            <p:fltVal val="1"/>
                                          </p:val>
                                        </p:tav>
                                      </p:tavLst>
                                    </p:anim>
                                    <p:anim calcmode="lin" valueType="num">
                                      <p:cBhvr>
                                        <p:cTn id="9" dur="1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58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11"/>
                                        </p:tgtEl>
                                        <p:attrNameLst>
                                          <p:attrName>style.visibility</p:attrName>
                                        </p:attrNameLst>
                                      </p:cBhvr>
                                      <p:to>
                                        <p:strVal val="visible"/>
                                      </p:to>
                                    </p:set>
                                    <p:anim calcmode="discrete" valueType="clr">
                                      <p:cBhvr override="childStyle">
                                        <p:cTn id="13" dur="50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4" dur="500"/>
                                        <p:tgtEl>
                                          <p:spTgt spid="11"/>
                                        </p:tgtEl>
                                        <p:attrNameLst>
                                          <p:attrName>fillcolor</p:attrName>
                                        </p:attrNameLst>
                                      </p:cBhvr>
                                      <p:tavLst>
                                        <p:tav tm="0">
                                          <p:val>
                                            <p:clrVal>
                                              <a:schemeClr val="accent2"/>
                                            </p:clrVal>
                                          </p:val>
                                        </p:tav>
                                        <p:tav tm="50000">
                                          <p:val>
                                            <p:clrVal>
                                              <a:schemeClr val="hlink"/>
                                            </p:clrVal>
                                          </p:val>
                                        </p:tav>
                                      </p:tavLst>
                                    </p:anim>
                                    <p:set>
                                      <p:cBhvr>
                                        <p:cTn id="15" dur="500"/>
                                        <p:tgtEl>
                                          <p:spTgt spid="11"/>
                                        </p:tgtEl>
                                        <p:attrNameLst>
                                          <p:attrName>fill.type</p:attrName>
                                        </p:attrNameLst>
                                      </p:cBhvr>
                                      <p:to>
                                        <p:strVal val="solid"/>
                                      </p:to>
                                    </p:set>
                                  </p:childTnLst>
                                </p:cTn>
                              </p:par>
                            </p:childTnLst>
                          </p:cTn>
                        </p:par>
                        <p:par>
                          <p:cTn id="16" fill="hold">
                            <p:stCondLst>
                              <p:cond delay="10800"/>
                            </p:stCondLst>
                            <p:childTnLst>
                              <p:par>
                                <p:cTn id="17" presetID="34"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from="(-#ppt_w/2)" to="(#ppt_x)" calcmode="lin" valueType="num">
                                      <p:cBhvr>
                                        <p:cTn id="19" dur="1200" fill="hold">
                                          <p:stCondLst>
                                            <p:cond delay="0"/>
                                          </p:stCondLst>
                                        </p:cTn>
                                        <p:tgtEl>
                                          <p:spTgt spid="4"/>
                                        </p:tgtEl>
                                        <p:attrNameLst>
                                          <p:attrName>ppt_x</p:attrName>
                                        </p:attrNameLst>
                                      </p:cBhvr>
                                    </p:anim>
                                    <p:anim from="0" to="-1.0" calcmode="lin" valueType="num">
                                      <p:cBhvr>
                                        <p:cTn id="20" dur="400" decel="50000" autoRev="1" fill="hold">
                                          <p:stCondLst>
                                            <p:cond delay="1200"/>
                                          </p:stCondLst>
                                        </p:cTn>
                                        <p:tgtEl>
                                          <p:spTgt spid="4"/>
                                        </p:tgtEl>
                                        <p:attrNameLst>
                                          <p:attrName>xshear</p:attrName>
                                        </p:attrNameLst>
                                      </p:cBhvr>
                                    </p:anim>
                                    <p:animScale>
                                      <p:cBhvr>
                                        <p:cTn id="21" dur="400" decel="100000" autoRev="1" fill="hold">
                                          <p:stCondLst>
                                            <p:cond delay="1200"/>
                                          </p:stCondLst>
                                        </p:cTn>
                                        <p:tgtEl>
                                          <p:spTgt spid="4"/>
                                        </p:tgtEl>
                                      </p:cBhvr>
                                      <p:from x="100000" y="100000"/>
                                      <p:to x="80000" y="100000"/>
                                    </p:animScale>
                                    <p:anim by="(#ppt_h/3+#ppt_w*0.1)" calcmode="lin" valueType="num">
                                      <p:cBhvr additive="sum">
                                        <p:cTn id="22" dur="400" decel="100000" autoRev="1" fill="hold">
                                          <p:stCondLst>
                                            <p:cond delay="1200"/>
                                          </p:stCondLst>
                                        </p:cTn>
                                        <p:tgtEl>
                                          <p:spTgt spid="4"/>
                                        </p:tgtEl>
                                        <p:attrNameLst>
                                          <p:attrName>ppt_x</p:attrName>
                                        </p:attrNameLst>
                                      </p:cBhvr>
                                    </p:anim>
                                  </p:childTnLst>
                                </p:cTn>
                              </p:par>
                            </p:childTnLst>
                          </p:cTn>
                        </p:par>
                        <p:par>
                          <p:cTn id="23" fill="hold">
                            <p:stCondLst>
                              <p:cond delay="12800"/>
                            </p:stCondLst>
                            <p:childTnLst>
                              <p:par>
                                <p:cTn id="24" presetID="34"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from="(-#ppt_w/2)" to="(#ppt_x)" calcmode="lin" valueType="num">
                                      <p:cBhvr>
                                        <p:cTn id="26" dur="1200" fill="hold">
                                          <p:stCondLst>
                                            <p:cond delay="0"/>
                                          </p:stCondLst>
                                        </p:cTn>
                                        <p:tgtEl>
                                          <p:spTgt spid="5"/>
                                        </p:tgtEl>
                                        <p:attrNameLst>
                                          <p:attrName>ppt_x</p:attrName>
                                        </p:attrNameLst>
                                      </p:cBhvr>
                                    </p:anim>
                                    <p:anim from="0" to="-1.0" calcmode="lin" valueType="num">
                                      <p:cBhvr>
                                        <p:cTn id="27" dur="400" decel="50000" autoRev="1" fill="hold">
                                          <p:stCondLst>
                                            <p:cond delay="1200"/>
                                          </p:stCondLst>
                                        </p:cTn>
                                        <p:tgtEl>
                                          <p:spTgt spid="5"/>
                                        </p:tgtEl>
                                        <p:attrNameLst>
                                          <p:attrName>xshear</p:attrName>
                                        </p:attrNameLst>
                                      </p:cBhvr>
                                    </p:anim>
                                    <p:animScale>
                                      <p:cBhvr>
                                        <p:cTn id="28" dur="400" decel="100000" autoRev="1" fill="hold">
                                          <p:stCondLst>
                                            <p:cond delay="1200"/>
                                          </p:stCondLst>
                                        </p:cTn>
                                        <p:tgtEl>
                                          <p:spTgt spid="5"/>
                                        </p:tgtEl>
                                      </p:cBhvr>
                                      <p:from x="100000" y="100000"/>
                                      <p:to x="80000" y="100000"/>
                                    </p:animScale>
                                    <p:anim by="(#ppt_h/3+#ppt_w*0.1)" calcmode="lin" valueType="num">
                                      <p:cBhvr additive="sum">
                                        <p:cTn id="29" dur="400" decel="100000" autoRev="1" fill="hold">
                                          <p:stCondLst>
                                            <p:cond delay="1200"/>
                                          </p:stCondLst>
                                        </p:cTn>
                                        <p:tgtEl>
                                          <p:spTgt spid="5"/>
                                        </p:tgtEl>
                                        <p:attrNameLst>
                                          <p:attrName>ppt_x</p:attrName>
                                        </p:attrNameLst>
                                      </p:cBhvr>
                                    </p:anim>
                                  </p:childTnLst>
                                </p:cTn>
                              </p:par>
                            </p:childTnLst>
                          </p:cTn>
                        </p:par>
                        <p:par>
                          <p:cTn id="30" fill="hold">
                            <p:stCondLst>
                              <p:cond delay="14800"/>
                            </p:stCondLst>
                            <p:childTnLst>
                              <p:par>
                                <p:cTn id="31" presetID="34"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from="(-#ppt_w/2)" to="(#ppt_x)" calcmode="lin" valueType="num">
                                      <p:cBhvr>
                                        <p:cTn id="33" dur="1200" fill="hold">
                                          <p:stCondLst>
                                            <p:cond delay="0"/>
                                          </p:stCondLst>
                                        </p:cTn>
                                        <p:tgtEl>
                                          <p:spTgt spid="6"/>
                                        </p:tgtEl>
                                        <p:attrNameLst>
                                          <p:attrName>ppt_x</p:attrName>
                                        </p:attrNameLst>
                                      </p:cBhvr>
                                    </p:anim>
                                    <p:anim from="0" to="-1.0" calcmode="lin" valueType="num">
                                      <p:cBhvr>
                                        <p:cTn id="34" dur="400" decel="50000" autoRev="1" fill="hold">
                                          <p:stCondLst>
                                            <p:cond delay="1200"/>
                                          </p:stCondLst>
                                        </p:cTn>
                                        <p:tgtEl>
                                          <p:spTgt spid="6"/>
                                        </p:tgtEl>
                                        <p:attrNameLst>
                                          <p:attrName>xshear</p:attrName>
                                        </p:attrNameLst>
                                      </p:cBhvr>
                                    </p:anim>
                                    <p:animScale>
                                      <p:cBhvr>
                                        <p:cTn id="35" dur="400" decel="100000" autoRev="1" fill="hold">
                                          <p:stCondLst>
                                            <p:cond delay="1200"/>
                                          </p:stCondLst>
                                        </p:cTn>
                                        <p:tgtEl>
                                          <p:spTgt spid="6"/>
                                        </p:tgtEl>
                                      </p:cBhvr>
                                      <p:from x="100000" y="100000"/>
                                      <p:to x="80000" y="100000"/>
                                    </p:animScale>
                                    <p:anim by="(#ppt_h/3+#ppt_w*0.1)" calcmode="lin" valueType="num">
                                      <p:cBhvr additive="sum">
                                        <p:cTn id="36" dur="400" decel="100000" autoRev="1" fill="hold">
                                          <p:stCondLst>
                                            <p:cond delay="1200"/>
                                          </p:stCondLst>
                                        </p:cTn>
                                        <p:tgtEl>
                                          <p:spTgt spid="6"/>
                                        </p:tgtEl>
                                        <p:attrNameLst>
                                          <p:attrName>ppt_x</p:attrName>
                                        </p:attrNameLst>
                                      </p:cBhvr>
                                    </p:anim>
                                  </p:childTnLst>
                                </p:cTn>
                              </p:par>
                            </p:childTnLst>
                          </p:cTn>
                        </p:par>
                        <p:par>
                          <p:cTn id="37" fill="hold">
                            <p:stCondLst>
                              <p:cond delay="16800"/>
                            </p:stCondLst>
                            <p:childTnLst>
                              <p:par>
                                <p:cTn id="38" presetID="34"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from="(-#ppt_w/2)" to="(#ppt_x)" calcmode="lin" valueType="num">
                                      <p:cBhvr>
                                        <p:cTn id="40" dur="1200" fill="hold">
                                          <p:stCondLst>
                                            <p:cond delay="0"/>
                                          </p:stCondLst>
                                        </p:cTn>
                                        <p:tgtEl>
                                          <p:spTgt spid="7"/>
                                        </p:tgtEl>
                                        <p:attrNameLst>
                                          <p:attrName>ppt_x</p:attrName>
                                        </p:attrNameLst>
                                      </p:cBhvr>
                                    </p:anim>
                                    <p:anim from="0" to="-1.0" calcmode="lin" valueType="num">
                                      <p:cBhvr>
                                        <p:cTn id="41" dur="400" decel="50000" autoRev="1" fill="hold">
                                          <p:stCondLst>
                                            <p:cond delay="1200"/>
                                          </p:stCondLst>
                                        </p:cTn>
                                        <p:tgtEl>
                                          <p:spTgt spid="7"/>
                                        </p:tgtEl>
                                        <p:attrNameLst>
                                          <p:attrName>xshear</p:attrName>
                                        </p:attrNameLst>
                                      </p:cBhvr>
                                    </p:anim>
                                    <p:animScale>
                                      <p:cBhvr>
                                        <p:cTn id="42" dur="400" decel="100000" autoRev="1" fill="hold">
                                          <p:stCondLst>
                                            <p:cond delay="1200"/>
                                          </p:stCondLst>
                                        </p:cTn>
                                        <p:tgtEl>
                                          <p:spTgt spid="7"/>
                                        </p:tgtEl>
                                      </p:cBhvr>
                                      <p:from x="100000" y="100000"/>
                                      <p:to x="80000" y="100000"/>
                                    </p:animScale>
                                    <p:anim by="(#ppt_h/3+#ppt_w*0.1)" calcmode="lin" valueType="num">
                                      <p:cBhvr additive="sum">
                                        <p:cTn id="43" dur="400" decel="100000" autoRev="1" fill="hold">
                                          <p:stCondLst>
                                            <p:cond delay="1200"/>
                                          </p:stCondLst>
                                        </p:cTn>
                                        <p:tgtEl>
                                          <p:spTgt spid="7"/>
                                        </p:tgtEl>
                                        <p:attrNameLst>
                                          <p:attrName>ppt_x</p:attrName>
                                        </p:attrNameLst>
                                      </p:cBhvr>
                                    </p:anim>
                                  </p:childTnLst>
                                </p:cTn>
                              </p:par>
                            </p:childTnLst>
                          </p:cTn>
                        </p:par>
                        <p:par>
                          <p:cTn id="44" fill="hold">
                            <p:stCondLst>
                              <p:cond delay="18800"/>
                            </p:stCondLst>
                            <p:childTnLst>
                              <p:par>
                                <p:cTn id="45" presetID="34"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from="(-#ppt_w/2)" to="(#ppt_x)" calcmode="lin" valueType="num">
                                      <p:cBhvr>
                                        <p:cTn id="47" dur="1200" fill="hold">
                                          <p:stCondLst>
                                            <p:cond delay="0"/>
                                          </p:stCondLst>
                                        </p:cTn>
                                        <p:tgtEl>
                                          <p:spTgt spid="8"/>
                                        </p:tgtEl>
                                        <p:attrNameLst>
                                          <p:attrName>ppt_x</p:attrName>
                                        </p:attrNameLst>
                                      </p:cBhvr>
                                    </p:anim>
                                    <p:anim from="0" to="-1.0" calcmode="lin" valueType="num">
                                      <p:cBhvr>
                                        <p:cTn id="48" dur="400" decel="50000" autoRev="1" fill="hold">
                                          <p:stCondLst>
                                            <p:cond delay="1200"/>
                                          </p:stCondLst>
                                        </p:cTn>
                                        <p:tgtEl>
                                          <p:spTgt spid="8"/>
                                        </p:tgtEl>
                                        <p:attrNameLst>
                                          <p:attrName>xshear</p:attrName>
                                        </p:attrNameLst>
                                      </p:cBhvr>
                                    </p:anim>
                                    <p:animScale>
                                      <p:cBhvr>
                                        <p:cTn id="49" dur="400" decel="100000" autoRev="1" fill="hold">
                                          <p:stCondLst>
                                            <p:cond delay="1200"/>
                                          </p:stCondLst>
                                        </p:cTn>
                                        <p:tgtEl>
                                          <p:spTgt spid="8"/>
                                        </p:tgtEl>
                                      </p:cBhvr>
                                      <p:from x="100000" y="100000"/>
                                      <p:to x="80000" y="100000"/>
                                    </p:animScale>
                                    <p:anim by="(#ppt_h/3+#ppt_w*0.1)" calcmode="lin" valueType="num">
                                      <p:cBhvr additive="sum">
                                        <p:cTn id="50" dur="400" decel="100000" autoRev="1" fill="hold">
                                          <p:stCondLst>
                                            <p:cond delay="1200"/>
                                          </p:stCondLst>
                                        </p:cTn>
                                        <p:tgtEl>
                                          <p:spTgt spid="8"/>
                                        </p:tgtEl>
                                        <p:attrNameLst>
                                          <p:attrName>ppt_x</p:attrName>
                                        </p:attrNameLst>
                                      </p:cBhvr>
                                    </p:anim>
                                  </p:childTnLst>
                                </p:cTn>
                              </p:par>
                            </p:childTnLst>
                          </p:cTn>
                        </p:par>
                        <p:par>
                          <p:cTn id="51" fill="hold">
                            <p:stCondLst>
                              <p:cond delay="20800"/>
                            </p:stCondLst>
                            <p:childTnLst>
                              <p:par>
                                <p:cTn id="52" presetID="34"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from="(-#ppt_w/2)" to="(#ppt_x)" calcmode="lin" valueType="num">
                                      <p:cBhvr>
                                        <p:cTn id="54" dur="1200" fill="hold">
                                          <p:stCondLst>
                                            <p:cond delay="0"/>
                                          </p:stCondLst>
                                        </p:cTn>
                                        <p:tgtEl>
                                          <p:spTgt spid="10"/>
                                        </p:tgtEl>
                                        <p:attrNameLst>
                                          <p:attrName>ppt_x</p:attrName>
                                        </p:attrNameLst>
                                      </p:cBhvr>
                                    </p:anim>
                                    <p:anim from="0" to="-1.0" calcmode="lin" valueType="num">
                                      <p:cBhvr>
                                        <p:cTn id="55" dur="400" decel="50000" autoRev="1" fill="hold">
                                          <p:stCondLst>
                                            <p:cond delay="1200"/>
                                          </p:stCondLst>
                                        </p:cTn>
                                        <p:tgtEl>
                                          <p:spTgt spid="10"/>
                                        </p:tgtEl>
                                        <p:attrNameLst>
                                          <p:attrName>xshear</p:attrName>
                                        </p:attrNameLst>
                                      </p:cBhvr>
                                    </p:anim>
                                    <p:animScale>
                                      <p:cBhvr>
                                        <p:cTn id="56" dur="400" decel="100000" autoRev="1" fill="hold">
                                          <p:stCondLst>
                                            <p:cond delay="1200"/>
                                          </p:stCondLst>
                                        </p:cTn>
                                        <p:tgtEl>
                                          <p:spTgt spid="10"/>
                                        </p:tgtEl>
                                      </p:cBhvr>
                                      <p:from x="100000" y="100000"/>
                                      <p:to x="80000" y="100000"/>
                                    </p:animScale>
                                    <p:anim by="(#ppt_h/3+#ppt_w*0.1)" calcmode="lin" valueType="num">
                                      <p:cBhvr additive="sum">
                                        <p:cTn id="57" dur="400" decel="100000" autoRev="1" fill="hold">
                                          <p:stCondLst>
                                            <p:cond delay="1200"/>
                                          </p:stCondLst>
                                        </p:cTn>
                                        <p:tgtEl>
                                          <p:spTgt spid="10"/>
                                        </p:tgtEl>
                                        <p:attrNameLst>
                                          <p:attrName>ppt_x</p:attrName>
                                        </p:attrNameLst>
                                      </p:cBhvr>
                                    </p:anim>
                                  </p:childTnLst>
                                </p:cTn>
                              </p:par>
                            </p:childTnLst>
                          </p:cTn>
                        </p:par>
                        <p:par>
                          <p:cTn id="58" fill="hold">
                            <p:stCondLst>
                              <p:cond delay="22800"/>
                            </p:stCondLst>
                            <p:childTnLst>
                              <p:par>
                                <p:cTn id="59" presetID="34" presetClass="entr" presetSubtype="0"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from="(-#ppt_w/2)" to="(#ppt_x)" calcmode="lin" valueType="num">
                                      <p:cBhvr>
                                        <p:cTn id="61" dur="1200" fill="hold">
                                          <p:stCondLst>
                                            <p:cond delay="0"/>
                                          </p:stCondLst>
                                        </p:cTn>
                                        <p:tgtEl>
                                          <p:spTgt spid="9"/>
                                        </p:tgtEl>
                                        <p:attrNameLst>
                                          <p:attrName>ppt_x</p:attrName>
                                        </p:attrNameLst>
                                      </p:cBhvr>
                                    </p:anim>
                                    <p:anim from="0" to="-1.0" calcmode="lin" valueType="num">
                                      <p:cBhvr>
                                        <p:cTn id="62" dur="400" decel="50000" autoRev="1" fill="hold">
                                          <p:stCondLst>
                                            <p:cond delay="1200"/>
                                          </p:stCondLst>
                                        </p:cTn>
                                        <p:tgtEl>
                                          <p:spTgt spid="9"/>
                                        </p:tgtEl>
                                        <p:attrNameLst>
                                          <p:attrName>xshear</p:attrName>
                                        </p:attrNameLst>
                                      </p:cBhvr>
                                    </p:anim>
                                    <p:animScale>
                                      <p:cBhvr>
                                        <p:cTn id="63" dur="400" decel="100000" autoRev="1" fill="hold">
                                          <p:stCondLst>
                                            <p:cond delay="1200"/>
                                          </p:stCondLst>
                                        </p:cTn>
                                        <p:tgtEl>
                                          <p:spTgt spid="9"/>
                                        </p:tgtEl>
                                      </p:cBhvr>
                                      <p:from x="100000" y="100000"/>
                                      <p:to x="80000" y="100000"/>
                                    </p:animScale>
                                    <p:anim by="(#ppt_h/3+#ppt_w*0.1)" calcmode="lin" valueType="num">
                                      <p:cBhvr additive="sum">
                                        <p:cTn id="64" dur="400" decel="100000" autoRev="1" fill="hold">
                                          <p:stCondLst>
                                            <p:cond delay="1200"/>
                                          </p:stCondLst>
                                        </p:cTn>
                                        <p:tgtEl>
                                          <p:spTgt spid="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423317"/>
            <a:ext cx="8229600" cy="4741987"/>
          </a:xfrm>
        </p:spPr>
        <p:txBody>
          <a:bodyPr>
            <a:noAutofit/>
          </a:bodyPr>
          <a:lstStyle/>
          <a:p>
            <a:r>
              <a:rPr lang="es-MX" sz="2400" dirty="0" smtClean="0"/>
              <a:t>Observar el proceso de aprendizaje, observar la actitud con que uno lo enfrenta y las estrategias que utiliza permite finalmente, al ver el aprendizaje logrado, evaluar si el proceso fue adecuado, si la actitud aportó al proceso, si las estrategias se podrían haber flexibilizado y de esta manera tomar nuevas decisiones. Generalmente en nuestra cultura se sobrevalora el producto, el resultado, en perjuicio de los procesos.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50</a:t>
            </a:fld>
            <a:endParaRPr lang="es-MX"/>
          </a:p>
        </p:txBody>
      </p:sp>
      <p:sp>
        <p:nvSpPr>
          <p:cNvPr id="5" name="1 Título"/>
          <p:cNvSpPr>
            <a:spLocks noGrp="1"/>
          </p:cNvSpPr>
          <p:nvPr>
            <p:ph type="title"/>
          </p:nvPr>
        </p:nvSpPr>
        <p:spPr/>
        <p:txBody>
          <a:bodyPr/>
          <a:lstStyle/>
          <a:p>
            <a:r>
              <a:rPr lang="es-MX" dirty="0" smtClean="0"/>
              <a:t>Construyendo torres</a:t>
            </a:r>
            <a:endParaRPr lang="es-MX"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51</a:t>
            </a:fld>
            <a:endParaRPr lang="es-MX"/>
          </a:p>
        </p:txBody>
      </p:sp>
      <p:sp>
        <p:nvSpPr>
          <p:cNvPr id="5" name="1 Título"/>
          <p:cNvSpPr>
            <a:spLocks noGrp="1"/>
          </p:cNvSpPr>
          <p:nvPr>
            <p:ph type="title"/>
          </p:nvPr>
        </p:nvSpPr>
        <p:spPr/>
        <p:txBody>
          <a:bodyPr/>
          <a:lstStyle/>
          <a:p>
            <a:r>
              <a:rPr lang="es-MX" dirty="0" smtClean="0"/>
              <a:t>Construyendo torres</a:t>
            </a:r>
            <a:endParaRPr lang="es-MX" dirty="0"/>
          </a:p>
        </p:txBody>
      </p:sp>
      <p:sp>
        <p:nvSpPr>
          <p:cNvPr id="6" name="2 Marcador de contenido"/>
          <p:cNvSpPr>
            <a:spLocks noGrp="1"/>
          </p:cNvSpPr>
          <p:nvPr>
            <p:ph idx="1"/>
          </p:nvPr>
        </p:nvSpPr>
        <p:spPr/>
        <p:txBody>
          <a:bodyPr>
            <a:normAutofit/>
          </a:bodyPr>
          <a:lstStyle/>
          <a:p>
            <a:r>
              <a:rPr lang="es-MX" sz="2400" dirty="0" smtClean="0"/>
              <a:t>Desarrollo de la actividad:</a:t>
            </a:r>
          </a:p>
          <a:p>
            <a:pPr lvl="1"/>
            <a:r>
              <a:rPr lang="es-MX" sz="2000" dirty="0" smtClean="0"/>
              <a:t>La actividad consiste en construir torres bajo el esquema de competencia. Para lograrlo, se repetirá en dos instancias: una ingenua y otra reflexionando sobre lo realizado. Se comparan ambos resultados y se analiza el proceso individual y colectivo que condujo al éxito o fracaso de la tarea. Finalmente se analizan las posibilidades de cambio en cuanto a actitud, pensamiento y emoción que, de implementarse, optimiza el desempeño.</a:t>
            </a:r>
          </a:p>
          <a:p>
            <a:pPr lvl="1">
              <a:buNone/>
            </a:pPr>
            <a:endParaRPr lang="es-MX" sz="2000" dirty="0" smtClean="0"/>
          </a:p>
          <a:p>
            <a:pPr lvl="1">
              <a:buNone/>
            </a:pPr>
            <a:endParaRPr lang="es-MX"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52</a:t>
            </a:fld>
            <a:endParaRPr lang="es-MX"/>
          </a:p>
        </p:txBody>
      </p:sp>
      <p:sp>
        <p:nvSpPr>
          <p:cNvPr id="5" name="1 Título"/>
          <p:cNvSpPr>
            <a:spLocks noGrp="1"/>
          </p:cNvSpPr>
          <p:nvPr>
            <p:ph type="title"/>
          </p:nvPr>
        </p:nvSpPr>
        <p:spPr/>
        <p:txBody>
          <a:bodyPr/>
          <a:lstStyle/>
          <a:p>
            <a:r>
              <a:rPr lang="es-MX" dirty="0" smtClean="0"/>
              <a:t>Construyendo torres</a:t>
            </a:r>
            <a:endParaRPr lang="es-MX" dirty="0"/>
          </a:p>
        </p:txBody>
      </p:sp>
      <p:sp>
        <p:nvSpPr>
          <p:cNvPr id="6"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53</a:t>
            </a:fld>
            <a:endParaRPr lang="es-MX"/>
          </a:p>
        </p:txBody>
      </p:sp>
      <p:sp>
        <p:nvSpPr>
          <p:cNvPr id="5"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6" name="1 Título"/>
          <p:cNvSpPr>
            <a:spLocks noGrp="1"/>
          </p:cNvSpPr>
          <p:nvPr>
            <p:ph type="title"/>
          </p:nvPr>
        </p:nvSpPr>
        <p:spPr/>
        <p:txBody>
          <a:bodyPr/>
          <a:lstStyle/>
          <a:p>
            <a:r>
              <a:rPr lang="es-MX" dirty="0" smtClean="0"/>
              <a:t>Construyendo torres</a:t>
            </a:r>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normAutofit fontScale="90000"/>
          </a:bodyPr>
          <a:lstStyle/>
          <a:p>
            <a:pPr algn="r"/>
            <a:r>
              <a:rPr lang="es-MX" dirty="0" smtClean="0"/>
              <a:t/>
            </a:r>
            <a:br>
              <a:rPr lang="es-MX" dirty="0" smtClean="0"/>
            </a:br>
            <a:r>
              <a:rPr lang="es-MX" dirty="0" smtClean="0"/>
              <a:t>¿CUÁL ES MI ESTILO?</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54</a:t>
            </a:fld>
            <a:endParaRPr lang="es-MX"/>
          </a:p>
        </p:txBody>
      </p:sp>
      <p:sp>
        <p:nvSpPr>
          <p:cNvPr id="11"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a:t>
            </a:r>
            <a:r>
              <a:rPr lang="es-MX" cap="all" dirty="0" smtClean="0">
                <a:effectLst>
                  <a:outerShdw blurRad="38100" dist="38100" dir="2700000" algn="tl">
                    <a:srgbClr val="000000">
                      <a:alpha val="43137"/>
                    </a:srgbClr>
                  </a:outerShdw>
                </a:effectLst>
              </a:rPr>
              <a:t> Aprender a Aprender</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a:t>
            </a:r>
            <a:r>
              <a:rPr lang="es-MX" cap="all" dirty="0" smtClean="0">
                <a:effectLst>
                  <a:outerShdw blurRad="38100" dist="38100" dir="2700000" algn="tl">
                    <a:srgbClr val="000000">
                      <a:alpha val="43137"/>
                    </a:srgbClr>
                  </a:outerShdw>
                </a:effectLst>
              </a:rPr>
              <a:t>: Aplicar nuevos aprendizajes al contexto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11">
                                            <p:txEl>
                                              <p:pRg st="2" end="2"/>
                                            </p:txEl>
                                          </p:spTgt>
                                        </p:tgtEl>
                                        <p:attrNameLst>
                                          <p:attrName>style.visibility</p:attrName>
                                        </p:attrNameLst>
                                      </p:cBhvr>
                                      <p:to>
                                        <p:strVal val="visible"/>
                                      </p:to>
                                    </p:set>
                                    <p:animEffect transition="in" filter="fade">
                                      <p:cBhvr>
                                        <p:cTn id="13" dur="1000"/>
                                        <p:tgtEl>
                                          <p:spTgt spid="11">
                                            <p:txEl>
                                              <p:pRg st="2" end="2"/>
                                            </p:txEl>
                                          </p:spTgt>
                                        </p:tgtEl>
                                      </p:cBhvr>
                                    </p:animEffect>
                                    <p:anim calcmode="lin" valueType="num">
                                      <p:cBhvr>
                                        <p:cTn id="14" dur="1000" fill="hold"/>
                                        <p:tgtEl>
                                          <p:spTgt spid="11">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1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¿Cuál es mi estilo?</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55</a:t>
            </a:fld>
            <a:endParaRPr lang="es-MX"/>
          </a:p>
        </p:txBody>
      </p:sp>
      <p:sp>
        <p:nvSpPr>
          <p:cNvPr id="5" name="2 Marcador de contenido"/>
          <p:cNvSpPr>
            <a:spLocks noGrp="1"/>
          </p:cNvSpPr>
          <p:nvPr>
            <p:ph idx="1"/>
          </p:nvPr>
        </p:nvSpPr>
        <p:spPr/>
        <p:txBody>
          <a:bodyPr>
            <a:noAutofit/>
          </a:bodyPr>
          <a:lstStyle/>
          <a:p>
            <a:r>
              <a:rPr lang="es-MX" sz="1600" dirty="0" smtClean="0"/>
              <a:t>El </a:t>
            </a:r>
            <a:r>
              <a:rPr lang="es-MX" sz="1600" b="1" dirty="0" smtClean="0"/>
              <a:t>objetivo</a:t>
            </a:r>
            <a:r>
              <a:rPr lang="es-MX" sz="1600" dirty="0" smtClean="0"/>
              <a:t> de la actividad es  permitir a los participantes conocer prácticas de aprendizaje y estilos personales que están involucradas en este proceso. Para ello, los aprendizajes esperados son:</a:t>
            </a:r>
          </a:p>
          <a:p>
            <a:pPr>
              <a:buNone/>
            </a:pPr>
            <a:endParaRPr lang="es-MX" sz="1600" dirty="0" smtClean="0"/>
          </a:p>
          <a:p>
            <a:pPr lvl="1"/>
            <a:r>
              <a:rPr lang="es-MX" sz="1600" b="1" u="sng" dirty="0" smtClean="0"/>
              <a:t>Conocimiento</a:t>
            </a:r>
            <a:r>
              <a:rPr lang="es-MX" sz="1600" b="1" dirty="0" smtClean="0"/>
              <a:t>:  </a:t>
            </a:r>
            <a:r>
              <a:rPr lang="es-MX" sz="1600" dirty="0" smtClean="0">
                <a:solidFill>
                  <a:schemeClr val="dk1"/>
                </a:solidFill>
              </a:rPr>
              <a:t>Identificar las prácticas y estrategias que corresponden a distintos estilos de aprendizaje y reconocer los propios.</a:t>
            </a:r>
          </a:p>
          <a:p>
            <a:pPr lvl="1">
              <a:buNone/>
            </a:pPr>
            <a:endParaRPr lang="es-MX" sz="600" dirty="0" smtClean="0">
              <a:solidFill>
                <a:schemeClr val="dk1"/>
              </a:solidFill>
            </a:endParaRPr>
          </a:p>
          <a:p>
            <a:pPr lvl="1"/>
            <a:r>
              <a:rPr lang="es-MX" sz="1600" b="1" u="sng" dirty="0" smtClean="0"/>
              <a:t>Habilidad</a:t>
            </a:r>
            <a:r>
              <a:rPr lang="es-MX" sz="1600" dirty="0" smtClean="0">
                <a:solidFill>
                  <a:schemeClr val="dk1"/>
                </a:solidFill>
              </a:rPr>
              <a:t>: Desarrollar aquellas prácticas que son más lejanas a su estilo natural de aprendizaje, para diversificar el uso de estrategias.</a:t>
            </a:r>
          </a:p>
          <a:p>
            <a:pPr lvl="1">
              <a:buNone/>
            </a:pPr>
            <a:endParaRPr lang="es-MX" sz="600" dirty="0" smtClean="0">
              <a:solidFill>
                <a:schemeClr val="dk1"/>
              </a:solidFill>
            </a:endParaRPr>
          </a:p>
          <a:p>
            <a:pPr lvl="1"/>
            <a:r>
              <a:rPr lang="es-MX" sz="1600" b="1" u="sng" dirty="0" smtClean="0"/>
              <a:t>Actitud</a:t>
            </a:r>
            <a:r>
              <a:rPr lang="es-MX" sz="1600" b="1" dirty="0" smtClean="0"/>
              <a:t>: </a:t>
            </a:r>
            <a:r>
              <a:rPr lang="es-MX" sz="1600" dirty="0" smtClean="0">
                <a:solidFill>
                  <a:schemeClr val="dk1"/>
                </a:solidFill>
              </a:rPr>
              <a:t>Valorar el uso de diversas prácticas para mejorar el aprendizaje de conocimientos y habilidades propios.</a:t>
            </a:r>
          </a:p>
          <a:p>
            <a:pPr lvl="1"/>
            <a:endParaRPr lang="es-MX" sz="1600" dirty="0" smtClean="0">
              <a:solidFill>
                <a:schemeClr val="dk1"/>
              </a:solidFill>
            </a:endParaRPr>
          </a:p>
          <a:p>
            <a:pPr lvl="1" algn="just"/>
            <a:endParaRPr lang="es-MX" sz="1600" b="1" u="sng" dirty="0" smtClean="0"/>
          </a:p>
          <a:p>
            <a:endParaRPr lang="es-MX"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anim calcmode="lin" valueType="num">
                                      <p:cBhvr>
                                        <p:cTn id="14" dur="2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5" dur="2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7" presetClass="entr" presetSubtype="0"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2000"/>
                                        <p:tgtEl>
                                          <p:spTgt spid="5">
                                            <p:txEl>
                                              <p:pRg st="4" end="4"/>
                                            </p:txEl>
                                          </p:spTgt>
                                        </p:tgtEl>
                                      </p:cBhvr>
                                    </p:animEffect>
                                    <p:anim calcmode="lin" valueType="num">
                                      <p:cBhvr>
                                        <p:cTn id="20" dur="2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1" dur="2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47" presetClass="entr" presetSubtype="0" fill="hold" nodeType="after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1000"/>
                                        <p:tgtEl>
                                          <p:spTgt spid="5">
                                            <p:txEl>
                                              <p:pRg st="6" end="6"/>
                                            </p:txEl>
                                          </p:spTgt>
                                        </p:tgtEl>
                                      </p:cBhvr>
                                    </p:animEffect>
                                    <p:anim calcmode="lin" valueType="num">
                                      <p:cBhvr>
                                        <p:cTn id="26"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92500"/>
          </a:bodyPr>
          <a:lstStyle/>
          <a:p>
            <a:r>
              <a:rPr lang="es-MX" dirty="0" smtClean="0"/>
              <a:t>En el proceso de aprendizaje, se recibe una gran cantidad de información, de la que se selecciona una parte, para luego organizarla y relacionarla con otros aprendizajes. Pero además toda esa información la podemos procesar de varias maneras; según nuestro propio estilo. </a:t>
            </a:r>
          </a:p>
          <a:p>
            <a:endParaRPr lang="es-MX"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56</a:t>
            </a:fld>
            <a:endParaRPr lang="es-MX"/>
          </a:p>
        </p:txBody>
      </p:sp>
      <p:sp>
        <p:nvSpPr>
          <p:cNvPr id="5" name="1 Título"/>
          <p:cNvSpPr>
            <a:spLocks noGrp="1"/>
          </p:cNvSpPr>
          <p:nvPr>
            <p:ph type="title"/>
          </p:nvPr>
        </p:nvSpPr>
        <p:spPr/>
        <p:txBody>
          <a:bodyPr/>
          <a:lstStyle/>
          <a:p>
            <a:r>
              <a:rPr lang="es-MX" dirty="0" smtClean="0"/>
              <a:t>¿Cuál es mi estilo?</a:t>
            </a:r>
            <a:br>
              <a:rPr lang="es-MX" dirty="0" smtClean="0"/>
            </a:br>
            <a:endParaRPr lang="es-MX"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908720"/>
            <a:ext cx="8229600" cy="5112568"/>
          </a:xfrm>
        </p:spPr>
        <p:txBody>
          <a:bodyPr/>
          <a:lstStyle/>
          <a:p>
            <a:r>
              <a:rPr lang="es-ES_tradnl" dirty="0" smtClean="0"/>
              <a:t>Estilos de aprendizaje.</a:t>
            </a:r>
          </a:p>
          <a:p>
            <a:pPr>
              <a:buNone/>
            </a:pPr>
            <a:r>
              <a:rPr lang="es-ES_tradnl" dirty="0" smtClean="0"/>
              <a:t> </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57</a:t>
            </a:fld>
            <a:endParaRPr lang="es-MX"/>
          </a:p>
        </p:txBody>
      </p:sp>
      <p:sp>
        <p:nvSpPr>
          <p:cNvPr id="5" name="1 Título"/>
          <p:cNvSpPr>
            <a:spLocks noGrp="1"/>
          </p:cNvSpPr>
          <p:nvPr>
            <p:ph type="title"/>
          </p:nvPr>
        </p:nvSpPr>
        <p:spPr>
          <a:xfrm>
            <a:off x="457200" y="274638"/>
            <a:ext cx="8229600" cy="778098"/>
          </a:xfrm>
        </p:spPr>
        <p:txBody>
          <a:bodyPr/>
          <a:lstStyle/>
          <a:p>
            <a:r>
              <a:rPr lang="es-MX" dirty="0" smtClean="0"/>
              <a:t>¿Cuál es mi estilo?</a:t>
            </a:r>
            <a:br>
              <a:rPr lang="es-MX" dirty="0" smtClean="0"/>
            </a:br>
            <a:endParaRPr lang="es-MX" dirty="0"/>
          </a:p>
        </p:txBody>
      </p:sp>
      <p:graphicFrame>
        <p:nvGraphicFramePr>
          <p:cNvPr id="6" name="5 Tabla"/>
          <p:cNvGraphicFramePr>
            <a:graphicFrameLocks noGrp="1"/>
          </p:cNvGraphicFramePr>
          <p:nvPr/>
        </p:nvGraphicFramePr>
        <p:xfrm>
          <a:off x="683568" y="1628800"/>
          <a:ext cx="7848873" cy="4750308"/>
        </p:xfrm>
        <a:graphic>
          <a:graphicData uri="http://schemas.openxmlformats.org/drawingml/2006/table">
            <a:tbl>
              <a:tblPr firstRow="1" bandRow="1">
                <a:tableStyleId>{5940675A-B579-460E-94D1-54222C63F5DA}</a:tableStyleId>
              </a:tblPr>
              <a:tblGrid>
                <a:gridCol w="3240360"/>
                <a:gridCol w="1992222"/>
                <a:gridCol w="2616291"/>
              </a:tblGrid>
              <a:tr h="504056">
                <a:tc>
                  <a:txBody>
                    <a:bodyPr/>
                    <a:lstStyle/>
                    <a:p>
                      <a:pPr algn="ctr"/>
                      <a:r>
                        <a:rPr lang="es-MX" sz="1600" b="1" kern="1200" dirty="0" smtClean="0">
                          <a:solidFill>
                            <a:schemeClr val="bg1"/>
                          </a:solidFill>
                        </a:rPr>
                        <a:t>ESTILOS</a:t>
                      </a:r>
                      <a:endParaRPr lang="es-MX" sz="1600" b="1" dirty="0">
                        <a:solidFill>
                          <a:schemeClr val="bg1"/>
                        </a:solidFill>
                      </a:endParaRPr>
                    </a:p>
                  </a:txBody>
                  <a:tcPr>
                    <a:solidFill>
                      <a:srgbClr val="FF0000"/>
                    </a:solidFill>
                  </a:tcPr>
                </a:tc>
                <a:tc>
                  <a:txBody>
                    <a:bodyPr/>
                    <a:lstStyle/>
                    <a:p>
                      <a:pPr algn="ctr"/>
                      <a:r>
                        <a:rPr lang="es-MX" sz="1600" b="1" kern="1200" dirty="0" smtClean="0">
                          <a:solidFill>
                            <a:schemeClr val="bg1"/>
                          </a:solidFill>
                        </a:rPr>
                        <a:t>APRENDEN MEJOR …</a:t>
                      </a:r>
                      <a:endParaRPr lang="es-MX" sz="1600" b="1" dirty="0">
                        <a:solidFill>
                          <a:schemeClr val="bg1"/>
                        </a:solidFill>
                      </a:endParaRPr>
                    </a:p>
                  </a:txBody>
                  <a:tcPr>
                    <a:solidFill>
                      <a:srgbClr val="FF0000"/>
                    </a:solidFill>
                  </a:tcPr>
                </a:tc>
                <a:tc>
                  <a:txBody>
                    <a:bodyPr/>
                    <a:lstStyle/>
                    <a:p>
                      <a:pPr algn="ctr"/>
                      <a:r>
                        <a:rPr lang="es-MX" sz="1600" b="1" kern="1200" dirty="0" smtClean="0">
                          <a:solidFill>
                            <a:schemeClr val="bg1"/>
                          </a:solidFill>
                        </a:rPr>
                        <a:t>SE LES DIFICULTA EL</a:t>
                      </a:r>
                    </a:p>
                    <a:p>
                      <a:pPr algn="ctr"/>
                      <a:r>
                        <a:rPr lang="es-MX" sz="1600" b="1" kern="1200" dirty="0" smtClean="0">
                          <a:solidFill>
                            <a:schemeClr val="bg1"/>
                          </a:solidFill>
                        </a:rPr>
                        <a:t>APRENDIZAJE…</a:t>
                      </a:r>
                      <a:endParaRPr lang="es-MX" sz="1600" b="1" dirty="0">
                        <a:solidFill>
                          <a:schemeClr val="bg1"/>
                        </a:solidFill>
                      </a:endParaRPr>
                    </a:p>
                  </a:txBody>
                  <a:tcPr>
                    <a:solidFill>
                      <a:srgbClr val="FF0000"/>
                    </a:solidFill>
                  </a:tcPr>
                </a:tc>
              </a:tr>
              <a:tr h="140960">
                <a:tc gridSpan="3">
                  <a:txBody>
                    <a:bodyPr/>
                    <a:lstStyle/>
                    <a:p>
                      <a:pPr algn="ctr">
                        <a:lnSpc>
                          <a:spcPct val="115000"/>
                        </a:lnSpc>
                        <a:spcAft>
                          <a:spcPts val="0"/>
                        </a:spcAft>
                      </a:pPr>
                      <a:r>
                        <a:rPr lang="es-MX" sz="1400" b="1" dirty="0"/>
                        <a:t>ACTIVO</a:t>
                      </a:r>
                      <a:endParaRPr lang="es-MX" sz="1400" b="1" dirty="0">
                        <a:latin typeface="Calibri"/>
                        <a:ea typeface="Calibri"/>
                        <a:cs typeface="Times New Roman"/>
                      </a:endParaRPr>
                    </a:p>
                  </a:txBody>
                  <a:tcPr marL="68580" marR="68580" marT="0" marB="0">
                    <a:solidFill>
                      <a:srgbClr val="FFD5D5"/>
                    </a:solidFill>
                  </a:tcPr>
                </a:tc>
                <a:tc hMerge="1">
                  <a:txBody>
                    <a:bodyPr/>
                    <a:lstStyle/>
                    <a:p>
                      <a:endParaRPr lang="es-MX" dirty="0"/>
                    </a:p>
                  </a:txBody>
                  <a:tcPr/>
                </a:tc>
                <a:tc hMerge="1">
                  <a:txBody>
                    <a:bodyPr/>
                    <a:lstStyle/>
                    <a:p>
                      <a:endParaRPr lang="es-MX" dirty="0"/>
                    </a:p>
                  </a:txBody>
                  <a:tcPr/>
                </a:tc>
              </a:tr>
              <a:tr h="2674751">
                <a:tc>
                  <a:txBody>
                    <a:bodyPr/>
                    <a:lstStyle/>
                    <a:p>
                      <a:pPr algn="just">
                        <a:lnSpc>
                          <a:spcPct val="115000"/>
                        </a:lnSpc>
                        <a:spcAft>
                          <a:spcPts val="0"/>
                        </a:spcAft>
                      </a:pPr>
                      <a:r>
                        <a:rPr lang="es-MX" sz="1600" dirty="0" smtClean="0"/>
                        <a:t>Los </a:t>
                      </a:r>
                      <a:r>
                        <a:rPr lang="es-MX" sz="1600" dirty="0"/>
                        <a:t>sujetos activos se involucran totalmente y sin prejuicios en las experiencias nuevas. Disfrutan el momento presente y se dejan llevar por los acontecimientos. Suelen ser entusiastas ante lo nuevo y tienden a actuar primero y pensar después en las consecuencias. Llenan sus días de actividades y tan pronto disminuye el encanto de una de ellas se lanzan a la siguiente. Les aburre ocuparse de planes a largo plazo y consolidar los proyectos. Les gusta trabajar rodeados de gente.</a:t>
                      </a:r>
                      <a:endParaRPr lang="es-MX" sz="1600" dirty="0">
                        <a:latin typeface="Calibri"/>
                        <a:ea typeface="Calibri"/>
                        <a:cs typeface="Times New Roman"/>
                      </a:endParaRPr>
                    </a:p>
                  </a:txBody>
                  <a:tcPr marL="68580" marR="68580" marT="0" marB="0"/>
                </a:tc>
                <a:tc>
                  <a:txBody>
                    <a:bodyPr/>
                    <a:lstStyle/>
                    <a:p>
                      <a:pPr algn="just">
                        <a:lnSpc>
                          <a:spcPct val="115000"/>
                        </a:lnSpc>
                        <a:spcAft>
                          <a:spcPts val="0"/>
                        </a:spcAft>
                      </a:pPr>
                      <a:endParaRPr lang="es-MX" sz="1600" dirty="0"/>
                    </a:p>
                    <a:p>
                      <a:pPr marL="342900" lvl="0" indent="-342900" algn="just">
                        <a:lnSpc>
                          <a:spcPct val="115000"/>
                        </a:lnSpc>
                        <a:spcAft>
                          <a:spcPts val="0"/>
                        </a:spcAft>
                        <a:buFont typeface="Symbol"/>
                        <a:buChar char=""/>
                      </a:pPr>
                      <a:r>
                        <a:rPr lang="es-MX" sz="1600" dirty="0"/>
                        <a:t>Cuando se lanzan a una actividad que les presente un desafío.</a:t>
                      </a:r>
                    </a:p>
                    <a:p>
                      <a:pPr marL="342900" lvl="0" indent="-342900" algn="just">
                        <a:lnSpc>
                          <a:spcPct val="115000"/>
                        </a:lnSpc>
                        <a:spcAft>
                          <a:spcPts val="0"/>
                        </a:spcAft>
                        <a:buFont typeface="Symbol"/>
                        <a:buChar char=""/>
                      </a:pPr>
                      <a:r>
                        <a:rPr lang="es-MX" sz="1600" dirty="0"/>
                        <a:t>Cuando realizan actividades cortas de resultado inmediato.</a:t>
                      </a:r>
                    </a:p>
                    <a:p>
                      <a:pPr marL="342900" lvl="0" indent="-342900" algn="just">
                        <a:lnSpc>
                          <a:spcPct val="115000"/>
                        </a:lnSpc>
                        <a:spcAft>
                          <a:spcPts val="0"/>
                        </a:spcAft>
                        <a:buFont typeface="Symbol"/>
                        <a:buChar char=""/>
                      </a:pPr>
                      <a:r>
                        <a:rPr lang="es-MX" sz="1600" dirty="0"/>
                        <a:t>Cuando hay emoción, drama y crisis.</a:t>
                      </a:r>
                      <a:endParaRPr lang="es-MX" sz="1600" dirty="0">
                        <a:latin typeface="Calibri"/>
                        <a:ea typeface="Calibri"/>
                        <a:cs typeface="Times New Roman"/>
                      </a:endParaRPr>
                    </a:p>
                  </a:txBody>
                  <a:tcPr marL="68580" marR="68580" marT="0" marB="0"/>
                </a:tc>
                <a:tc>
                  <a:txBody>
                    <a:bodyPr/>
                    <a:lstStyle/>
                    <a:p>
                      <a:pPr marL="250190" algn="just">
                        <a:lnSpc>
                          <a:spcPct val="115000"/>
                        </a:lnSpc>
                        <a:spcAft>
                          <a:spcPts val="0"/>
                        </a:spcAft>
                      </a:pPr>
                      <a:endParaRPr lang="es-MX" sz="1600" dirty="0"/>
                    </a:p>
                    <a:p>
                      <a:pPr marL="342900" lvl="0" indent="-342900" algn="just">
                        <a:lnSpc>
                          <a:spcPct val="115000"/>
                        </a:lnSpc>
                        <a:spcAft>
                          <a:spcPts val="0"/>
                        </a:spcAft>
                        <a:buFont typeface="Symbol"/>
                        <a:buChar char=""/>
                      </a:pPr>
                      <a:r>
                        <a:rPr lang="es-MX" sz="1600" dirty="0"/>
                        <a:t>Cuando tienen que adoptar un papel pasivo.</a:t>
                      </a:r>
                    </a:p>
                    <a:p>
                      <a:pPr marL="342900" lvl="0" indent="-342900" algn="just">
                        <a:lnSpc>
                          <a:spcPct val="115000"/>
                        </a:lnSpc>
                        <a:spcAft>
                          <a:spcPts val="0"/>
                        </a:spcAft>
                        <a:buFont typeface="Symbol"/>
                        <a:buChar char=""/>
                      </a:pPr>
                      <a:r>
                        <a:rPr lang="es-MX" sz="1600" dirty="0"/>
                        <a:t>Cuando tienen que asimilar, analizar e  interpretar datos.</a:t>
                      </a:r>
                    </a:p>
                    <a:p>
                      <a:pPr marL="342900" lvl="0" indent="-342900" algn="just">
                        <a:lnSpc>
                          <a:spcPct val="115000"/>
                        </a:lnSpc>
                        <a:spcAft>
                          <a:spcPts val="0"/>
                        </a:spcAft>
                        <a:buFont typeface="Symbol"/>
                        <a:buChar char=""/>
                      </a:pPr>
                      <a:r>
                        <a:rPr lang="es-MX" sz="1600" dirty="0"/>
                        <a:t>Cuando tienen que trabajar solos.</a:t>
                      </a:r>
                      <a:endParaRPr lang="es-MX" sz="1600" dirty="0">
                        <a:latin typeface="Calibri"/>
                        <a:ea typeface="Calibri"/>
                        <a:cs typeface="Times New Roman"/>
                      </a:endParaRPr>
                    </a:p>
                  </a:txBody>
                  <a:tcPr marL="68580" marR="68580" marT="0" marB="0"/>
                </a:tc>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58</a:t>
            </a:fld>
            <a:endParaRPr lang="es-MX"/>
          </a:p>
        </p:txBody>
      </p:sp>
      <p:sp>
        <p:nvSpPr>
          <p:cNvPr id="5" name="1 Título"/>
          <p:cNvSpPr>
            <a:spLocks noGrp="1"/>
          </p:cNvSpPr>
          <p:nvPr>
            <p:ph type="title"/>
          </p:nvPr>
        </p:nvSpPr>
        <p:spPr/>
        <p:txBody>
          <a:bodyPr/>
          <a:lstStyle/>
          <a:p>
            <a:r>
              <a:rPr lang="es-MX" dirty="0" smtClean="0"/>
              <a:t>¿Cuál es mi estilo?</a:t>
            </a:r>
            <a:br>
              <a:rPr lang="es-MX" dirty="0" smtClean="0"/>
            </a:br>
            <a:endParaRPr lang="es-MX" dirty="0"/>
          </a:p>
        </p:txBody>
      </p:sp>
      <p:graphicFrame>
        <p:nvGraphicFramePr>
          <p:cNvPr id="6" name="5 Tabla"/>
          <p:cNvGraphicFramePr>
            <a:graphicFrameLocks noGrp="1"/>
          </p:cNvGraphicFramePr>
          <p:nvPr/>
        </p:nvGraphicFramePr>
        <p:xfrm>
          <a:off x="611560" y="1556792"/>
          <a:ext cx="7848873" cy="4575048"/>
        </p:xfrm>
        <a:graphic>
          <a:graphicData uri="http://schemas.openxmlformats.org/drawingml/2006/table">
            <a:tbl>
              <a:tblPr firstRow="1" bandRow="1">
                <a:tableStyleId>{5940675A-B579-460E-94D1-54222C63F5DA}</a:tableStyleId>
              </a:tblPr>
              <a:tblGrid>
                <a:gridCol w="3240360"/>
                <a:gridCol w="1992222"/>
                <a:gridCol w="2616291"/>
              </a:tblGrid>
              <a:tr h="504056">
                <a:tc>
                  <a:txBody>
                    <a:bodyPr/>
                    <a:lstStyle/>
                    <a:p>
                      <a:pPr algn="ctr"/>
                      <a:r>
                        <a:rPr lang="es-MX" sz="1600" b="1" kern="1200" dirty="0" smtClean="0">
                          <a:solidFill>
                            <a:schemeClr val="bg1"/>
                          </a:solidFill>
                        </a:rPr>
                        <a:t>ESTILOS</a:t>
                      </a:r>
                      <a:endParaRPr lang="es-MX" sz="1600" b="1" dirty="0">
                        <a:solidFill>
                          <a:schemeClr val="bg1"/>
                        </a:solidFill>
                      </a:endParaRPr>
                    </a:p>
                  </a:txBody>
                  <a:tcPr>
                    <a:solidFill>
                      <a:srgbClr val="FF0000"/>
                    </a:solidFill>
                  </a:tcPr>
                </a:tc>
                <a:tc>
                  <a:txBody>
                    <a:bodyPr/>
                    <a:lstStyle/>
                    <a:p>
                      <a:pPr algn="ctr"/>
                      <a:r>
                        <a:rPr lang="es-MX" sz="1600" b="1" kern="1200" dirty="0" smtClean="0">
                          <a:solidFill>
                            <a:schemeClr val="bg1"/>
                          </a:solidFill>
                        </a:rPr>
                        <a:t>APRENDEN MEJOR …</a:t>
                      </a:r>
                      <a:endParaRPr lang="es-MX" sz="1600" b="1" dirty="0">
                        <a:solidFill>
                          <a:schemeClr val="bg1"/>
                        </a:solidFill>
                      </a:endParaRPr>
                    </a:p>
                  </a:txBody>
                  <a:tcPr>
                    <a:solidFill>
                      <a:srgbClr val="FF0000"/>
                    </a:solidFill>
                  </a:tcPr>
                </a:tc>
                <a:tc>
                  <a:txBody>
                    <a:bodyPr/>
                    <a:lstStyle/>
                    <a:p>
                      <a:pPr algn="ctr"/>
                      <a:r>
                        <a:rPr lang="es-MX" sz="1600" b="1" kern="1200" dirty="0" smtClean="0">
                          <a:solidFill>
                            <a:schemeClr val="bg1"/>
                          </a:solidFill>
                        </a:rPr>
                        <a:t>SE LES DIFICULTA EL</a:t>
                      </a:r>
                    </a:p>
                    <a:p>
                      <a:pPr algn="ctr"/>
                      <a:r>
                        <a:rPr lang="es-MX" sz="1600" b="1" kern="1200" dirty="0" smtClean="0">
                          <a:solidFill>
                            <a:schemeClr val="bg1"/>
                          </a:solidFill>
                        </a:rPr>
                        <a:t>APRENDIZAJE…</a:t>
                      </a:r>
                      <a:endParaRPr lang="es-MX" sz="1600" b="1" dirty="0">
                        <a:solidFill>
                          <a:schemeClr val="bg1"/>
                        </a:solidFill>
                      </a:endParaRPr>
                    </a:p>
                  </a:txBody>
                  <a:tcPr>
                    <a:solidFill>
                      <a:srgbClr val="FF0000"/>
                    </a:solidFill>
                  </a:tcPr>
                </a:tc>
              </a:tr>
              <a:tr h="140960">
                <a:tc gridSpan="3">
                  <a:txBody>
                    <a:bodyPr/>
                    <a:lstStyle/>
                    <a:p>
                      <a:pPr algn="ctr">
                        <a:lnSpc>
                          <a:spcPct val="115000"/>
                        </a:lnSpc>
                        <a:spcAft>
                          <a:spcPts val="0"/>
                        </a:spcAft>
                      </a:pPr>
                      <a:r>
                        <a:rPr lang="es-MX" sz="1800" b="1" kern="1200" dirty="0" smtClean="0">
                          <a:solidFill>
                            <a:schemeClr val="tx1"/>
                          </a:solidFill>
                          <a:latin typeface="+mn-lt"/>
                          <a:ea typeface="+mn-ea"/>
                          <a:cs typeface="+mn-cs"/>
                        </a:rPr>
                        <a:t>REFLEXIVO</a:t>
                      </a:r>
                      <a:endParaRPr lang="es-MX" sz="1400" b="1" dirty="0">
                        <a:latin typeface="Calibri"/>
                        <a:ea typeface="Calibri"/>
                        <a:cs typeface="Times New Roman"/>
                      </a:endParaRPr>
                    </a:p>
                  </a:txBody>
                  <a:tcPr marL="68580" marR="68580" marT="0" marB="0">
                    <a:solidFill>
                      <a:srgbClr val="FFD5D5"/>
                    </a:solidFill>
                  </a:tcPr>
                </a:tc>
                <a:tc hMerge="1">
                  <a:txBody>
                    <a:bodyPr/>
                    <a:lstStyle/>
                    <a:p>
                      <a:endParaRPr lang="es-MX" dirty="0"/>
                    </a:p>
                  </a:txBody>
                  <a:tcPr/>
                </a:tc>
                <a:tc hMerge="1">
                  <a:txBody>
                    <a:bodyPr/>
                    <a:lstStyle/>
                    <a:p>
                      <a:endParaRPr lang="es-MX" dirty="0"/>
                    </a:p>
                  </a:txBody>
                  <a:tcPr/>
                </a:tc>
              </a:tr>
              <a:tr h="2674751">
                <a:tc>
                  <a:txBody>
                    <a:bodyPr/>
                    <a:lstStyle/>
                    <a:p>
                      <a:pPr algn="just">
                        <a:lnSpc>
                          <a:spcPct val="115000"/>
                        </a:lnSpc>
                        <a:spcAft>
                          <a:spcPts val="0"/>
                        </a:spcAft>
                      </a:pPr>
                      <a:endParaRPr lang="es-MX" sz="1400" dirty="0">
                        <a:latin typeface="Calibri"/>
                        <a:ea typeface="Calibri"/>
                        <a:cs typeface="Times New Roman"/>
                      </a:endParaRPr>
                    </a:p>
                    <a:p>
                      <a:pPr algn="just">
                        <a:lnSpc>
                          <a:spcPct val="115000"/>
                        </a:lnSpc>
                        <a:spcAft>
                          <a:spcPts val="0"/>
                        </a:spcAft>
                      </a:pPr>
                      <a:r>
                        <a:rPr lang="es-MX" sz="1400" dirty="0">
                          <a:latin typeface="Calibri"/>
                          <a:ea typeface="Calibri"/>
                          <a:cs typeface="Times New Roman"/>
                        </a:rPr>
                        <a:t>Los sujetos reflexivos tienden a adoptar la postura de un observador que analiza sus experiencias desde muchas perspectivas distintas. Recogen datos y los analizan detalladamente antes de llegar a una conclusión. Para ellos lo más importante es esa recopilación de datos y su análisis concienzudo, así que procuran posponer las conclusiones todo lo que pueden. Son precavidos y analizan todas las implicaciones de cualquier acción antes de ponerse en movimiento. En las reuniones observan y escuchan antes de hablar, procurando pasar desapercibidos.</a:t>
                      </a:r>
                    </a:p>
                  </a:txBody>
                  <a:tcPr marL="68580" marR="68580" marT="0" marB="0"/>
                </a:tc>
                <a:tc>
                  <a:txBody>
                    <a:bodyPr/>
                    <a:lstStyle/>
                    <a:p>
                      <a:pPr algn="just">
                        <a:lnSpc>
                          <a:spcPct val="115000"/>
                        </a:lnSpc>
                        <a:spcAft>
                          <a:spcPts val="0"/>
                        </a:spcAft>
                      </a:pPr>
                      <a:endParaRPr lang="es-MX" sz="1400" dirty="0">
                        <a:latin typeface="Calibri"/>
                        <a:ea typeface="Calibri"/>
                        <a:cs typeface="Times New Roman"/>
                      </a:endParaRPr>
                    </a:p>
                    <a:p>
                      <a:pPr marL="342900" lvl="0" indent="-342900" algn="just">
                        <a:lnSpc>
                          <a:spcPct val="115000"/>
                        </a:lnSpc>
                        <a:spcAft>
                          <a:spcPts val="0"/>
                        </a:spcAft>
                        <a:buFont typeface="Symbol"/>
                        <a:buChar char=""/>
                      </a:pPr>
                      <a:r>
                        <a:rPr lang="es-MX" sz="1400" dirty="0">
                          <a:latin typeface="Calibri"/>
                          <a:ea typeface="Calibri"/>
                          <a:cs typeface="Times New Roman"/>
                        </a:rPr>
                        <a:t>Cuando pueden adoptar la postura del observador.</a:t>
                      </a:r>
                    </a:p>
                    <a:p>
                      <a:pPr marL="342900" lvl="0" indent="-342900" algn="just">
                        <a:lnSpc>
                          <a:spcPct val="115000"/>
                        </a:lnSpc>
                        <a:spcAft>
                          <a:spcPts val="0"/>
                        </a:spcAft>
                        <a:buFont typeface="Symbol"/>
                        <a:buChar char=""/>
                      </a:pPr>
                      <a:r>
                        <a:rPr lang="es-MX" sz="1400" dirty="0">
                          <a:latin typeface="Calibri"/>
                          <a:ea typeface="Calibri"/>
                          <a:cs typeface="Times New Roman"/>
                        </a:rPr>
                        <a:t>Cuando pueden ofrecer observaciones y analizar la situación.</a:t>
                      </a:r>
                    </a:p>
                    <a:p>
                      <a:pPr marL="342900" lvl="0" indent="-342900" algn="just">
                        <a:lnSpc>
                          <a:spcPct val="115000"/>
                        </a:lnSpc>
                        <a:spcAft>
                          <a:spcPts val="0"/>
                        </a:spcAft>
                        <a:buFont typeface="Symbol"/>
                        <a:buChar char=""/>
                      </a:pPr>
                      <a:r>
                        <a:rPr lang="es-MX" sz="1400" dirty="0">
                          <a:latin typeface="Calibri"/>
                          <a:ea typeface="Calibri"/>
                          <a:cs typeface="Times New Roman"/>
                        </a:rPr>
                        <a:t>Cuando pueden pensar antes de actuar.</a:t>
                      </a:r>
                    </a:p>
                  </a:txBody>
                  <a:tcPr marL="68580" marR="68580" marT="0" marB="0"/>
                </a:tc>
                <a:tc>
                  <a:txBody>
                    <a:bodyPr/>
                    <a:lstStyle/>
                    <a:p>
                      <a:pPr algn="just">
                        <a:lnSpc>
                          <a:spcPct val="115000"/>
                        </a:lnSpc>
                        <a:spcAft>
                          <a:spcPts val="0"/>
                        </a:spcAft>
                      </a:pPr>
                      <a:endParaRPr lang="es-MX" sz="1400" dirty="0">
                        <a:latin typeface="Calibri"/>
                        <a:ea typeface="Calibri"/>
                        <a:cs typeface="Times New Roman"/>
                      </a:endParaRPr>
                    </a:p>
                    <a:p>
                      <a:pPr marL="342900" lvl="0" indent="-342900" algn="just">
                        <a:lnSpc>
                          <a:spcPct val="115000"/>
                        </a:lnSpc>
                        <a:spcAft>
                          <a:spcPts val="0"/>
                        </a:spcAft>
                        <a:buFont typeface="Symbol"/>
                        <a:buChar char=""/>
                      </a:pPr>
                      <a:r>
                        <a:rPr lang="es-MX" sz="1400" dirty="0">
                          <a:latin typeface="Calibri"/>
                          <a:ea typeface="Calibri"/>
                          <a:cs typeface="Times New Roman"/>
                        </a:rPr>
                        <a:t>Cuando se les fuerza a convertirse en el centro de la atención.</a:t>
                      </a:r>
                    </a:p>
                    <a:p>
                      <a:pPr marL="342900" lvl="0" indent="-342900" algn="just">
                        <a:lnSpc>
                          <a:spcPct val="115000"/>
                        </a:lnSpc>
                        <a:spcAft>
                          <a:spcPts val="0"/>
                        </a:spcAft>
                        <a:buFont typeface="Symbol"/>
                        <a:buChar char=""/>
                      </a:pPr>
                      <a:r>
                        <a:rPr lang="es-MX" sz="1400" dirty="0">
                          <a:latin typeface="Calibri"/>
                          <a:ea typeface="Calibri"/>
                          <a:cs typeface="Times New Roman"/>
                        </a:rPr>
                        <a:t>Cuando se les apresura para pasar de una actividad a otra.</a:t>
                      </a:r>
                    </a:p>
                    <a:p>
                      <a:pPr marL="342900" lvl="0" indent="-342900" algn="just">
                        <a:lnSpc>
                          <a:spcPct val="115000"/>
                        </a:lnSpc>
                        <a:spcAft>
                          <a:spcPts val="0"/>
                        </a:spcAft>
                        <a:buFont typeface="Symbol"/>
                        <a:buChar char=""/>
                      </a:pPr>
                      <a:r>
                        <a:rPr lang="es-MX" sz="1400" dirty="0">
                          <a:latin typeface="Calibri"/>
                          <a:ea typeface="Calibri"/>
                          <a:cs typeface="Times New Roman"/>
                        </a:rPr>
                        <a:t>Cuando tienen que actuar sin poder planificar previamente.</a:t>
                      </a:r>
                    </a:p>
                  </a:txBody>
                  <a:tcPr marL="68580" marR="68580" marT="0" marB="0"/>
                </a:tc>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59</a:t>
            </a:fld>
            <a:endParaRPr lang="es-MX"/>
          </a:p>
        </p:txBody>
      </p:sp>
      <p:sp>
        <p:nvSpPr>
          <p:cNvPr id="5" name="1 Título"/>
          <p:cNvSpPr>
            <a:spLocks noGrp="1"/>
          </p:cNvSpPr>
          <p:nvPr>
            <p:ph type="title"/>
          </p:nvPr>
        </p:nvSpPr>
        <p:spPr/>
        <p:txBody>
          <a:bodyPr/>
          <a:lstStyle/>
          <a:p>
            <a:r>
              <a:rPr lang="es-MX" dirty="0" smtClean="0"/>
              <a:t>¿Cuál es mi estilo?</a:t>
            </a:r>
            <a:br>
              <a:rPr lang="es-MX" dirty="0" smtClean="0"/>
            </a:br>
            <a:endParaRPr lang="es-MX" dirty="0"/>
          </a:p>
        </p:txBody>
      </p:sp>
      <p:graphicFrame>
        <p:nvGraphicFramePr>
          <p:cNvPr id="7" name="6 Tabla"/>
          <p:cNvGraphicFramePr>
            <a:graphicFrameLocks noGrp="1"/>
          </p:cNvGraphicFramePr>
          <p:nvPr/>
        </p:nvGraphicFramePr>
        <p:xfrm>
          <a:off x="611560" y="1556792"/>
          <a:ext cx="7848873" cy="4504944"/>
        </p:xfrm>
        <a:graphic>
          <a:graphicData uri="http://schemas.openxmlformats.org/drawingml/2006/table">
            <a:tbl>
              <a:tblPr firstRow="1" bandRow="1">
                <a:tableStyleId>{5940675A-B579-460E-94D1-54222C63F5DA}</a:tableStyleId>
              </a:tblPr>
              <a:tblGrid>
                <a:gridCol w="3240360"/>
                <a:gridCol w="1992222"/>
                <a:gridCol w="2616291"/>
              </a:tblGrid>
              <a:tr h="504056">
                <a:tc>
                  <a:txBody>
                    <a:bodyPr/>
                    <a:lstStyle/>
                    <a:p>
                      <a:pPr algn="ctr"/>
                      <a:r>
                        <a:rPr lang="es-MX" sz="1600" b="1" kern="1200" dirty="0" smtClean="0">
                          <a:solidFill>
                            <a:schemeClr val="bg1"/>
                          </a:solidFill>
                        </a:rPr>
                        <a:t>ESTILOS</a:t>
                      </a:r>
                      <a:endParaRPr lang="es-MX" sz="1600" b="1" dirty="0">
                        <a:solidFill>
                          <a:schemeClr val="bg1"/>
                        </a:solidFill>
                      </a:endParaRPr>
                    </a:p>
                  </a:txBody>
                  <a:tcPr>
                    <a:solidFill>
                      <a:srgbClr val="FF0000"/>
                    </a:solidFill>
                  </a:tcPr>
                </a:tc>
                <a:tc>
                  <a:txBody>
                    <a:bodyPr/>
                    <a:lstStyle/>
                    <a:p>
                      <a:pPr algn="ctr"/>
                      <a:r>
                        <a:rPr lang="es-MX" sz="1600" b="1" kern="1200" dirty="0" smtClean="0">
                          <a:solidFill>
                            <a:schemeClr val="bg1"/>
                          </a:solidFill>
                        </a:rPr>
                        <a:t>APRENDEN MEJOR …</a:t>
                      </a:r>
                      <a:endParaRPr lang="es-MX" sz="1600" b="1" dirty="0">
                        <a:solidFill>
                          <a:schemeClr val="bg1"/>
                        </a:solidFill>
                      </a:endParaRPr>
                    </a:p>
                  </a:txBody>
                  <a:tcPr>
                    <a:solidFill>
                      <a:srgbClr val="FF0000"/>
                    </a:solidFill>
                  </a:tcPr>
                </a:tc>
                <a:tc>
                  <a:txBody>
                    <a:bodyPr/>
                    <a:lstStyle/>
                    <a:p>
                      <a:pPr algn="ctr"/>
                      <a:r>
                        <a:rPr lang="es-MX" sz="1600" b="1" kern="1200" dirty="0" smtClean="0">
                          <a:solidFill>
                            <a:schemeClr val="bg1"/>
                          </a:solidFill>
                        </a:rPr>
                        <a:t>SE LES DIFICULTA EL</a:t>
                      </a:r>
                    </a:p>
                    <a:p>
                      <a:pPr algn="ctr"/>
                      <a:r>
                        <a:rPr lang="es-MX" sz="1600" b="1" kern="1200" dirty="0" smtClean="0">
                          <a:solidFill>
                            <a:schemeClr val="bg1"/>
                          </a:solidFill>
                        </a:rPr>
                        <a:t>APRENDIZAJE…</a:t>
                      </a:r>
                      <a:endParaRPr lang="es-MX" sz="1600" b="1" dirty="0">
                        <a:solidFill>
                          <a:schemeClr val="bg1"/>
                        </a:solidFill>
                      </a:endParaRPr>
                    </a:p>
                  </a:txBody>
                  <a:tcPr>
                    <a:solidFill>
                      <a:srgbClr val="FF0000"/>
                    </a:solidFill>
                  </a:tcPr>
                </a:tc>
              </a:tr>
              <a:tr h="140960">
                <a:tc gridSpan="3">
                  <a:txBody>
                    <a:bodyPr/>
                    <a:lstStyle/>
                    <a:p>
                      <a:pPr algn="ctr">
                        <a:lnSpc>
                          <a:spcPct val="115000"/>
                        </a:lnSpc>
                        <a:spcAft>
                          <a:spcPts val="0"/>
                        </a:spcAft>
                      </a:pPr>
                      <a:r>
                        <a:rPr lang="es-MX" sz="1600" b="1" dirty="0">
                          <a:solidFill>
                            <a:srgbClr val="000000"/>
                          </a:solidFill>
                          <a:latin typeface="Calibri"/>
                          <a:ea typeface="Calibri"/>
                          <a:cs typeface="Times New Roman"/>
                        </a:rPr>
                        <a:t>TEÓRICO</a:t>
                      </a:r>
                      <a:endParaRPr lang="es-MX" sz="1600" dirty="0">
                        <a:latin typeface="Calibri"/>
                        <a:ea typeface="Calibri"/>
                        <a:cs typeface="Times New Roman"/>
                      </a:endParaRPr>
                    </a:p>
                  </a:txBody>
                  <a:tcPr marL="68580" marR="68580" marT="0" marB="0">
                    <a:solidFill>
                      <a:srgbClr val="FFD5D5"/>
                    </a:solidFill>
                  </a:tcPr>
                </a:tc>
                <a:tc hMerge="1">
                  <a:txBody>
                    <a:bodyPr/>
                    <a:lstStyle/>
                    <a:p>
                      <a:endParaRPr lang="es-MX"/>
                    </a:p>
                  </a:txBody>
                  <a:tcPr/>
                </a:tc>
                <a:tc hMerge="1">
                  <a:txBody>
                    <a:bodyPr/>
                    <a:lstStyle/>
                    <a:p>
                      <a:endParaRPr lang="es-MX"/>
                    </a:p>
                  </a:txBody>
                  <a:tcPr/>
                </a:tc>
              </a:tr>
              <a:tr h="2674751">
                <a:tc>
                  <a:txBody>
                    <a:bodyPr/>
                    <a:lstStyle/>
                    <a:p>
                      <a:pPr algn="just">
                        <a:lnSpc>
                          <a:spcPct val="115000"/>
                        </a:lnSpc>
                        <a:spcAft>
                          <a:spcPts val="0"/>
                        </a:spcAft>
                      </a:pPr>
                      <a:r>
                        <a:rPr lang="es-MX" sz="1600" dirty="0" smtClean="0">
                          <a:latin typeface="Calibri"/>
                          <a:ea typeface="Calibri"/>
                          <a:cs typeface="Times New Roman"/>
                        </a:rPr>
                        <a:t>Los </a:t>
                      </a:r>
                      <a:r>
                        <a:rPr lang="es-MX" sz="1600" dirty="0">
                          <a:latin typeface="Calibri"/>
                          <a:ea typeface="Calibri"/>
                          <a:cs typeface="Times New Roman"/>
                        </a:rPr>
                        <a:t>individuos teóricos adaptan e integran las observaciones que realizan en teorías complejas y bien fundamentadas lógicamente. Piensan de forma secuencial y paso a paso, integrando hechos dispares en teorías coherentes. Les gusta analizar y sintetizar la información y su sistema de valores premia la lógica y la racionalidad. Se sienten incómodos con los juicios subjetivos, las técnicas de pensamiento lateral y las actividades faltas de lógica clara.</a:t>
                      </a:r>
                    </a:p>
                  </a:txBody>
                  <a:tcPr marL="68580" marR="68580" marT="0" marB="0"/>
                </a:tc>
                <a:tc>
                  <a:txBody>
                    <a:bodyPr/>
                    <a:lstStyle/>
                    <a:p>
                      <a:pPr algn="just">
                        <a:lnSpc>
                          <a:spcPct val="115000"/>
                        </a:lnSpc>
                        <a:spcAft>
                          <a:spcPts val="0"/>
                        </a:spcAft>
                      </a:pPr>
                      <a:endParaRPr lang="es-MX" sz="1600" dirty="0">
                        <a:latin typeface="Calibri"/>
                        <a:ea typeface="Calibri"/>
                        <a:cs typeface="Times New Roman"/>
                      </a:endParaRPr>
                    </a:p>
                    <a:p>
                      <a:pPr marL="342900" lvl="0" indent="-342900" algn="just">
                        <a:lnSpc>
                          <a:spcPct val="115000"/>
                        </a:lnSpc>
                        <a:spcAft>
                          <a:spcPts val="0"/>
                        </a:spcAft>
                        <a:buFont typeface="Symbol"/>
                        <a:buChar char=""/>
                      </a:pPr>
                      <a:r>
                        <a:rPr lang="es-MX" sz="1600" dirty="0">
                          <a:latin typeface="Calibri"/>
                          <a:ea typeface="Calibri"/>
                          <a:cs typeface="Times New Roman"/>
                        </a:rPr>
                        <a:t>Con ideas y conceptos que presenten un desafío.</a:t>
                      </a:r>
                    </a:p>
                    <a:p>
                      <a:pPr marL="342900" lvl="0" indent="-342900" algn="just">
                        <a:lnSpc>
                          <a:spcPct val="115000"/>
                        </a:lnSpc>
                        <a:spcAft>
                          <a:spcPts val="0"/>
                        </a:spcAft>
                        <a:buFont typeface="Symbol"/>
                        <a:buChar char=""/>
                      </a:pPr>
                      <a:r>
                        <a:rPr lang="es-MX" sz="1600" dirty="0">
                          <a:latin typeface="Calibri"/>
                          <a:ea typeface="Calibri"/>
                          <a:cs typeface="Times New Roman"/>
                        </a:rPr>
                        <a:t>Cuando tienen oportunidad de preguntar e indagar.</a:t>
                      </a:r>
                    </a:p>
                    <a:p>
                      <a:pPr marL="342900" lvl="0" indent="-342900" algn="just">
                        <a:lnSpc>
                          <a:spcPct val="115000"/>
                        </a:lnSpc>
                        <a:spcAft>
                          <a:spcPts val="0"/>
                        </a:spcAft>
                        <a:buFont typeface="Symbol"/>
                        <a:buChar char=""/>
                      </a:pPr>
                      <a:r>
                        <a:rPr lang="es-MX" sz="1600" dirty="0">
                          <a:latin typeface="Calibri"/>
                          <a:ea typeface="Calibri"/>
                          <a:cs typeface="Times New Roman"/>
                        </a:rPr>
                        <a:t>A partir de modelos, teorías, sistemas.</a:t>
                      </a:r>
                    </a:p>
                  </a:txBody>
                  <a:tcPr marL="68580" marR="68580" marT="0" marB="0"/>
                </a:tc>
                <a:tc>
                  <a:txBody>
                    <a:bodyPr/>
                    <a:lstStyle/>
                    <a:p>
                      <a:pPr algn="just">
                        <a:lnSpc>
                          <a:spcPct val="115000"/>
                        </a:lnSpc>
                        <a:spcAft>
                          <a:spcPts val="0"/>
                        </a:spcAft>
                      </a:pPr>
                      <a:endParaRPr lang="es-MX" sz="1600" dirty="0">
                        <a:latin typeface="Calibri"/>
                        <a:ea typeface="Calibri"/>
                        <a:cs typeface="Times New Roman"/>
                      </a:endParaRPr>
                    </a:p>
                    <a:p>
                      <a:pPr marL="342900" lvl="0" indent="-342900" algn="just">
                        <a:lnSpc>
                          <a:spcPct val="115000"/>
                        </a:lnSpc>
                        <a:spcAft>
                          <a:spcPts val="0"/>
                        </a:spcAft>
                        <a:buFont typeface="Symbol"/>
                        <a:buChar char=""/>
                      </a:pPr>
                      <a:r>
                        <a:rPr lang="es-MX" sz="1600" dirty="0">
                          <a:latin typeface="Calibri"/>
                          <a:ea typeface="Calibri"/>
                          <a:cs typeface="Times New Roman"/>
                        </a:rPr>
                        <a:t>Con actividades que impliquen ambigüedad e incertidumbre.</a:t>
                      </a:r>
                    </a:p>
                    <a:p>
                      <a:pPr marL="342900" lvl="0" indent="-342900" algn="just">
                        <a:lnSpc>
                          <a:spcPct val="115000"/>
                        </a:lnSpc>
                        <a:spcAft>
                          <a:spcPts val="0"/>
                        </a:spcAft>
                        <a:buFont typeface="Symbol"/>
                        <a:buChar char=""/>
                      </a:pPr>
                      <a:r>
                        <a:rPr lang="es-MX" sz="1600" dirty="0">
                          <a:latin typeface="Calibri"/>
                          <a:ea typeface="Calibri"/>
                          <a:cs typeface="Times New Roman"/>
                        </a:rPr>
                        <a:t>En situaciones que enfaticen las emociones y los sentimientos.</a:t>
                      </a:r>
                    </a:p>
                    <a:p>
                      <a:pPr marL="342900" lvl="0" indent="-342900" algn="just">
                        <a:lnSpc>
                          <a:spcPct val="115000"/>
                        </a:lnSpc>
                        <a:spcAft>
                          <a:spcPts val="0"/>
                        </a:spcAft>
                        <a:buFont typeface="Symbol"/>
                        <a:buChar char=""/>
                      </a:pPr>
                      <a:r>
                        <a:rPr lang="es-MX" sz="1600" dirty="0">
                          <a:latin typeface="Calibri"/>
                          <a:ea typeface="Calibri"/>
                          <a:cs typeface="Times New Roman"/>
                        </a:rPr>
                        <a:t>Cuando tienen que actuar sin un fundamento teórico.</a:t>
                      </a:r>
                    </a:p>
                  </a:txBody>
                  <a:tcPr marL="68580" marR="68580" marT="0" marB="0"/>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r"/>
            <a:r>
              <a:rPr lang="es-MX" sz="3200" dirty="0" smtClean="0"/>
              <a:t>Competencias del área de aprender a aprender</a:t>
            </a:r>
            <a:endParaRPr lang="es-MX" sz="3200" dirty="0"/>
          </a:p>
        </p:txBody>
      </p:sp>
      <p:graphicFrame>
        <p:nvGraphicFramePr>
          <p:cNvPr id="3" name="5 Marcador de contenido"/>
          <p:cNvGraphicFramePr>
            <a:graphicFrameLocks/>
          </p:cNvGraphicFramePr>
          <p:nvPr/>
        </p:nvGraphicFramePr>
        <p:xfrm>
          <a:off x="539552" y="1340769"/>
          <a:ext cx="8283600" cy="4582033"/>
        </p:xfrm>
        <a:graphic>
          <a:graphicData uri="http://schemas.openxmlformats.org/drawingml/2006/table">
            <a:tbl>
              <a:tblPr firstRow="1" bandRow="1">
                <a:tableStyleId>{7DF18680-E054-41AD-8BC1-D1AEF772440D}</a:tableStyleId>
              </a:tblPr>
              <a:tblGrid>
                <a:gridCol w="1479600"/>
                <a:gridCol w="1958400"/>
                <a:gridCol w="2181600"/>
                <a:gridCol w="1368000"/>
                <a:gridCol w="1296000"/>
              </a:tblGrid>
              <a:tr h="492361">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Área de competencia</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solidFill>
                  </a:tcPr>
                </a:tc>
                <a:tc>
                  <a:txBody>
                    <a:bodyPr/>
                    <a:lstStyle/>
                    <a:p>
                      <a:pPr algn="ctr"/>
                      <a:r>
                        <a:rPr lang="es-ES_tradnl" sz="1200" dirty="0" smtClean="0">
                          <a:solidFill>
                            <a:schemeClr val="bg1"/>
                          </a:solidFill>
                          <a:effectLst>
                            <a:outerShdw blurRad="38100" dist="38100" dir="2700000" algn="tl">
                              <a:srgbClr val="000000">
                                <a:alpha val="43137"/>
                              </a:srgbClr>
                            </a:outerShdw>
                          </a:effectLst>
                          <a:latin typeface="+mn-lt"/>
                        </a:rPr>
                        <a:t>Atributo</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Actividad</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Duración</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Evidencias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solidFill>
                  </a:tcPr>
                </a:tc>
              </a:tr>
              <a:tr h="341808">
                <a:tc rowSpan="10">
                  <a:txBody>
                    <a:bodyPr/>
                    <a:lstStyle/>
                    <a:p>
                      <a:r>
                        <a:rPr lang="es-MX" sz="1200" dirty="0" smtClean="0">
                          <a:solidFill>
                            <a:schemeClr val="bg1"/>
                          </a:solidFill>
                          <a:effectLst>
                            <a:outerShdw blurRad="38100" dist="38100" dir="2700000" algn="tl">
                              <a:srgbClr val="000000">
                                <a:alpha val="43137"/>
                              </a:srgbClr>
                            </a:outerShdw>
                          </a:effectLst>
                          <a:latin typeface="+mn-lt"/>
                        </a:rPr>
                        <a:t>Aprender a aprender</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rowSpan="4">
                  <a:txBody>
                    <a:bodyPr/>
                    <a:lstStyle/>
                    <a:p>
                      <a:r>
                        <a:rPr lang="es-MX" sz="1200" dirty="0" smtClean="0">
                          <a:solidFill>
                            <a:schemeClr val="bg1"/>
                          </a:solidFill>
                          <a:effectLst>
                            <a:outerShdw blurRad="38100" dist="38100" dir="2700000" algn="tl">
                              <a:srgbClr val="000000">
                                <a:alpha val="43137"/>
                              </a:srgbClr>
                            </a:outerShdw>
                          </a:effectLst>
                          <a:latin typeface="+mn-lt"/>
                        </a:rPr>
                        <a:t>Interesarse y motivarse por aprender</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a:txBody>
                    <a:bodyPr/>
                    <a:lstStyle/>
                    <a:p>
                      <a:r>
                        <a:rPr lang="es-MX" sz="1200" dirty="0" smtClean="0">
                          <a:solidFill>
                            <a:schemeClr val="bg1"/>
                          </a:solidFill>
                          <a:effectLst>
                            <a:outerShdw blurRad="38100" dist="38100" dir="2700000" algn="tl">
                              <a:srgbClr val="000000">
                                <a:alpha val="43137"/>
                              </a:srgbClr>
                            </a:outerShdw>
                          </a:effectLst>
                          <a:latin typeface="+mn-lt"/>
                        </a:rPr>
                        <a:t>Te contrato</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45 minutos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rowSpan="10">
                  <a:txBody>
                    <a:bodyPr/>
                    <a:lstStyle/>
                    <a:p>
                      <a:pPr marL="180975" indent="-180975" algn="l" defTabSz="914400" rtl="0" eaLnBrk="1" latinLnBrk="0" hangingPunct="1">
                        <a:buFont typeface="Wingdings" pitchFamily="2" charset="2"/>
                        <a:buChar char="§"/>
                      </a:pPr>
                      <a:r>
                        <a:rPr lang="es-MX" sz="1200" kern="1200" dirty="0" smtClean="0">
                          <a:solidFill>
                            <a:schemeClr val="bg1"/>
                          </a:solidFill>
                          <a:effectLst>
                            <a:outerShdw blurRad="38100" dist="38100" dir="2700000" algn="tl">
                              <a:srgbClr val="000000">
                                <a:alpha val="43137"/>
                              </a:srgbClr>
                            </a:outerShdw>
                          </a:effectLst>
                          <a:latin typeface="+mn-lt"/>
                          <a:ea typeface="+mn-ea"/>
                          <a:cs typeface="+mn-cs"/>
                        </a:rPr>
                        <a:t>Aviso de prensa solicitando un candidato</a:t>
                      </a:r>
                    </a:p>
                    <a:p>
                      <a:pPr marL="180975" indent="-180975" algn="l" defTabSz="914400" rtl="0" eaLnBrk="1" latinLnBrk="0" hangingPunct="1">
                        <a:buFont typeface="Wingdings" pitchFamily="2" charset="2"/>
                        <a:buChar char="§"/>
                      </a:pPr>
                      <a:r>
                        <a:rPr lang="es-MX" sz="1200" kern="1200" dirty="0" smtClean="0">
                          <a:solidFill>
                            <a:schemeClr val="bg1"/>
                          </a:solidFill>
                          <a:effectLst>
                            <a:outerShdw blurRad="38100" dist="38100" dir="2700000" algn="tl">
                              <a:srgbClr val="000000">
                                <a:alpha val="43137"/>
                              </a:srgbClr>
                            </a:outerShdw>
                          </a:effectLst>
                          <a:latin typeface="+mn-lt"/>
                          <a:ea typeface="+mn-ea"/>
                          <a:cs typeface="+mn-cs"/>
                        </a:rPr>
                        <a:t>Fotografías</a:t>
                      </a:r>
                      <a:r>
                        <a:rPr lang="es-MX" sz="1200" kern="1200" baseline="0" dirty="0" smtClean="0">
                          <a:solidFill>
                            <a:schemeClr val="bg1"/>
                          </a:solidFill>
                          <a:effectLst>
                            <a:outerShdw blurRad="38100" dist="38100" dir="2700000" algn="tl">
                              <a:srgbClr val="000000">
                                <a:alpha val="43137"/>
                              </a:srgbClr>
                            </a:outerShdw>
                          </a:effectLst>
                          <a:latin typeface="+mn-lt"/>
                          <a:ea typeface="+mn-ea"/>
                          <a:cs typeface="+mn-cs"/>
                        </a:rPr>
                        <a:t> comentadas</a:t>
                      </a:r>
                    </a:p>
                    <a:p>
                      <a:pPr marL="180975" indent="-180975" algn="l" defTabSz="914400" rtl="0" eaLnBrk="1" latinLnBrk="0" hangingPunct="1">
                        <a:buFont typeface="Wingdings" pitchFamily="2" charset="2"/>
                        <a:buChar char="§"/>
                      </a:pPr>
                      <a:r>
                        <a:rPr lang="es-MX" sz="1200" kern="1200" baseline="0" dirty="0" smtClean="0">
                          <a:solidFill>
                            <a:schemeClr val="bg1"/>
                          </a:solidFill>
                          <a:effectLst>
                            <a:outerShdw blurRad="38100" dist="38100" dir="2700000" algn="tl">
                              <a:srgbClr val="000000">
                                <a:alpha val="43137"/>
                              </a:srgbClr>
                            </a:outerShdw>
                          </a:effectLst>
                          <a:latin typeface="+mn-lt"/>
                          <a:ea typeface="+mn-ea"/>
                          <a:cs typeface="+mn-cs"/>
                        </a:rPr>
                        <a:t>Registro de aprendizajes en una experiencia real</a:t>
                      </a:r>
                    </a:p>
                    <a:p>
                      <a:pPr marL="180975" indent="-180975" algn="l" defTabSz="914400" rtl="0" eaLnBrk="1" latinLnBrk="0" hangingPunct="1">
                        <a:buFont typeface="Wingdings" pitchFamily="2" charset="2"/>
                        <a:buChar char="§"/>
                      </a:pPr>
                      <a:r>
                        <a:rPr lang="es-MX" sz="1200" kern="1200" baseline="0" dirty="0" smtClean="0">
                          <a:solidFill>
                            <a:schemeClr val="bg1"/>
                          </a:solidFill>
                          <a:effectLst>
                            <a:outerShdw blurRad="38100" dist="38100" dir="2700000" algn="tl">
                              <a:srgbClr val="000000">
                                <a:alpha val="43137"/>
                              </a:srgbClr>
                            </a:outerShdw>
                          </a:effectLst>
                          <a:latin typeface="+mn-lt"/>
                          <a:ea typeface="+mn-ea"/>
                          <a:cs typeface="+mn-cs"/>
                        </a:rPr>
                        <a:t>Cuestionario de auto conocimiento</a:t>
                      </a:r>
                    </a:p>
                    <a:p>
                      <a:pPr marL="180975" indent="-180975" algn="l" defTabSz="914400" rtl="0" eaLnBrk="1" latinLnBrk="0" hangingPunct="1">
                        <a:buFont typeface="Wingdings" pitchFamily="2" charset="2"/>
                        <a:buChar char="§"/>
                      </a:pPr>
                      <a:r>
                        <a:rPr lang="es-MX" sz="1200" kern="1200" baseline="0" dirty="0" smtClean="0">
                          <a:solidFill>
                            <a:schemeClr val="bg1"/>
                          </a:solidFill>
                          <a:effectLst>
                            <a:outerShdw blurRad="38100" dist="38100" dir="2700000" algn="tl">
                              <a:srgbClr val="000000">
                                <a:alpha val="43137"/>
                              </a:srgbClr>
                            </a:outerShdw>
                          </a:effectLst>
                          <a:latin typeface="+mn-lt"/>
                          <a:ea typeface="+mn-ea"/>
                          <a:cs typeface="+mn-cs"/>
                        </a:rPr>
                        <a:t>Test de habilidades para enfrentar cambios</a:t>
                      </a:r>
                    </a:p>
                    <a:p>
                      <a:pPr marL="180975" indent="-180975" algn="l" defTabSz="914400" rtl="0" eaLnBrk="1" latinLnBrk="0" hangingPunct="1">
                        <a:buFont typeface="Wingdings" pitchFamily="2" charset="2"/>
                        <a:buChar char="§"/>
                      </a:pPr>
                      <a:r>
                        <a:rPr lang="es-MX" sz="1200" kern="1200" baseline="0" dirty="0" smtClean="0">
                          <a:solidFill>
                            <a:schemeClr val="bg1"/>
                          </a:solidFill>
                          <a:effectLst>
                            <a:outerShdw blurRad="38100" dist="38100" dir="2700000" algn="tl">
                              <a:srgbClr val="000000">
                                <a:alpha val="43137"/>
                              </a:srgbClr>
                            </a:outerShdw>
                          </a:effectLst>
                          <a:latin typeface="+mn-lt"/>
                          <a:ea typeface="+mn-ea"/>
                          <a:cs typeface="+mn-cs"/>
                        </a:rPr>
                        <a:t>Reflexión de nuevos aprendizajes</a:t>
                      </a:r>
                      <a:endParaRPr lang="es-MX" sz="1200" kern="1200" dirty="0">
                        <a:solidFill>
                          <a:schemeClr val="bg1"/>
                        </a:solidFill>
                        <a:effectLst>
                          <a:outerShdw blurRad="38100" dist="38100" dir="2700000" algn="tl">
                            <a:srgbClr val="000000">
                              <a:alpha val="43137"/>
                            </a:srgbClr>
                          </a:outerShdw>
                        </a:effectLst>
                        <a:latin typeface="+mn-lt"/>
                        <a:ea typeface="+mn-ea"/>
                        <a:cs typeface="+mn-cs"/>
                      </a:endParaRPr>
                    </a:p>
                  </a:txBody>
                  <a:tcPr>
                    <a:solidFill>
                      <a:srgbClr val="FF0000">
                        <a:alpha val="80000"/>
                      </a:srgbClr>
                    </a:solidFill>
                  </a:tcPr>
                </a:tc>
              </a:tr>
              <a:tr h="434436">
                <a:tc vMerge="1">
                  <a:txBody>
                    <a:bodyPr/>
                    <a:lstStyle/>
                    <a:p>
                      <a:endParaRPr lang="es-MX" sz="14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tc>
                <a:tc vMerge="1">
                  <a:txBody>
                    <a:bodyPr/>
                    <a:lstStyle/>
                    <a:p>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tc>
                <a:tc rowSpan="2">
                  <a:txBody>
                    <a:bodyPr/>
                    <a:lstStyle/>
                    <a:p>
                      <a:r>
                        <a:rPr lang="es-MX" sz="1200" dirty="0" smtClean="0">
                          <a:solidFill>
                            <a:schemeClr val="tx2">
                              <a:lumMod val="50000"/>
                            </a:schemeClr>
                          </a:solidFill>
                          <a:effectLst>
                            <a:outerShdw blurRad="38100" dist="38100" dir="2700000" algn="tl">
                              <a:srgbClr val="000000">
                                <a:alpha val="43137"/>
                              </a:srgbClr>
                            </a:outerShdw>
                          </a:effectLst>
                          <a:latin typeface="+mn-lt"/>
                        </a:rPr>
                        <a:t>Jugando con la música</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D5D5"/>
                    </a:solidFill>
                  </a:tcPr>
                </a:tc>
                <a:tc>
                  <a:txBody>
                    <a:bodyPr/>
                    <a:lstStyle/>
                    <a:p>
                      <a:pPr algn="ctr"/>
                      <a:r>
                        <a:rPr lang="es-MX" sz="1200" dirty="0" smtClean="0">
                          <a:solidFill>
                            <a:schemeClr val="tx2">
                              <a:lumMod val="50000"/>
                            </a:schemeClr>
                          </a:solidFill>
                          <a:effectLst>
                            <a:outerShdw blurRad="38100" dist="38100" dir="2700000" algn="tl">
                              <a:srgbClr val="000000">
                                <a:alpha val="43137"/>
                              </a:srgbClr>
                            </a:outerShdw>
                          </a:effectLst>
                          <a:latin typeface="+mn-lt"/>
                        </a:rPr>
                        <a:t>Alternativa 1: 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D5D5"/>
                    </a:solidFill>
                  </a:tcP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solidFill>
                      <a:srgbClr val="F7EEDD"/>
                    </a:solidFill>
                  </a:tcPr>
                </a:tc>
              </a:tr>
              <a:tr h="434436">
                <a:tc vMerge="1">
                  <a:txBody>
                    <a:bodyPr/>
                    <a:lstStyle/>
                    <a:p>
                      <a:endParaRPr lang="es-MX"/>
                    </a:p>
                  </a:txBody>
                  <a:tcPr/>
                </a:tc>
                <a:tc vMerge="1">
                  <a:txBody>
                    <a:bodyPr/>
                    <a:lstStyle/>
                    <a:p>
                      <a:endParaRPr lang="es-MX"/>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600" dirty="0" smtClean="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lnL w="28575" cap="flat" cmpd="sng" algn="ctr">
                      <a:solidFill>
                        <a:schemeClr val="accent6">
                          <a:lumMod val="75000"/>
                        </a:schemeClr>
                      </a:solidFill>
                      <a:prstDash val="solid"/>
                      <a:round/>
                      <a:headEnd type="none" w="med" len="med"/>
                      <a:tailEnd type="none" w="med" len="med"/>
                    </a:lnL>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tcPr>
                </a:tc>
                <a:tc>
                  <a:txBody>
                    <a:bodyPr/>
                    <a:lstStyle/>
                    <a:p>
                      <a:pPr algn="ctr"/>
                      <a:r>
                        <a:rPr lang="es-MX" sz="1200" dirty="0" smtClean="0">
                          <a:solidFill>
                            <a:schemeClr val="tx2">
                              <a:lumMod val="50000"/>
                            </a:schemeClr>
                          </a:solidFill>
                          <a:effectLst>
                            <a:outerShdw blurRad="38100" dist="38100" dir="2700000" algn="tl">
                              <a:srgbClr val="000000">
                                <a:alpha val="43137"/>
                              </a:srgbClr>
                            </a:outerShdw>
                          </a:effectLst>
                          <a:latin typeface="+mn-lt"/>
                        </a:rPr>
                        <a:t>Alternativa 2: 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D5D5"/>
                    </a:solidFill>
                  </a:tcP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solidFill>
                      <a:srgbClr val="F7EEDD"/>
                    </a:solidFill>
                  </a:tcPr>
                </a:tc>
              </a:tr>
              <a:tr h="341808">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200" dirty="0" smtClean="0">
                        <a:solidFill>
                          <a:schemeClr val="tx1"/>
                        </a:solidFill>
                        <a:effectLst>
                          <a:outerShdw blurRad="38100" dist="38100" dir="2700000" algn="tl">
                            <a:srgbClr val="000000">
                              <a:alpha val="43137"/>
                            </a:srgbClr>
                          </a:outerShdw>
                        </a:effectLst>
                        <a:latin typeface="Trebuchet MS"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dirty="0" smtClean="0">
                          <a:solidFill>
                            <a:schemeClr val="bg1"/>
                          </a:solidFill>
                          <a:effectLst>
                            <a:outerShdw blurRad="38100" dist="38100" dir="2700000" algn="tl">
                              <a:srgbClr val="000000">
                                <a:alpha val="43137"/>
                              </a:srgbClr>
                            </a:outerShdw>
                          </a:effectLst>
                          <a:latin typeface="+mn-lt"/>
                        </a:rPr>
                        <a:t>¿Soy búho o alondra?</a:t>
                      </a:r>
                    </a:p>
                  </a:txBody>
                  <a:tcPr anchor="ctr">
                    <a:solidFill>
                      <a:srgbClr val="FF0000">
                        <a:alpha val="80000"/>
                      </a:srgbClr>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45 minutos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solidFill>
                      <a:srgbClr val="996600"/>
                    </a:solidFill>
                  </a:tcPr>
                </a:tc>
              </a:tr>
              <a:tr h="373668">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rowSpan="3">
                  <a:txBody>
                    <a:bodyPr/>
                    <a:lstStyle/>
                    <a:p>
                      <a:r>
                        <a:rPr lang="es-MX" sz="1200" dirty="0" smtClean="0">
                          <a:solidFill>
                            <a:schemeClr val="tx2">
                              <a:lumMod val="50000"/>
                            </a:schemeClr>
                          </a:solidFill>
                          <a:effectLst>
                            <a:outerShdw blurRad="38100" dist="38100" dir="2700000" algn="tl">
                              <a:srgbClr val="000000">
                                <a:alpha val="43137"/>
                              </a:srgbClr>
                            </a:outerShdw>
                          </a:effectLst>
                          <a:latin typeface="+mn-lt"/>
                        </a:rPr>
                        <a:t>Observar el proceso del</a:t>
                      </a:r>
                      <a:r>
                        <a:rPr lang="es-MX" sz="1200" baseline="0" dirty="0" smtClean="0">
                          <a:solidFill>
                            <a:schemeClr val="tx2">
                              <a:lumMod val="50000"/>
                            </a:schemeClr>
                          </a:solidFill>
                          <a:effectLst>
                            <a:outerShdw blurRad="38100" dist="38100" dir="2700000" algn="tl">
                              <a:srgbClr val="000000">
                                <a:alpha val="43137"/>
                              </a:srgbClr>
                            </a:outerShdw>
                          </a:effectLst>
                          <a:latin typeface="+mn-lt"/>
                        </a:rPr>
                        <a:t> propio aprendizaje</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D5D5"/>
                    </a:solidFill>
                  </a:tcPr>
                </a:tc>
                <a:tc>
                  <a:txBody>
                    <a:bodyPr/>
                    <a:lstStyle/>
                    <a:p>
                      <a:r>
                        <a:rPr lang="es-MX" sz="1200" dirty="0" smtClean="0">
                          <a:solidFill>
                            <a:schemeClr val="tx2">
                              <a:lumMod val="50000"/>
                            </a:schemeClr>
                          </a:solidFill>
                          <a:effectLst>
                            <a:outerShdw blurRad="38100" dist="38100" dir="2700000" algn="tl">
                              <a:srgbClr val="000000">
                                <a:alpha val="43137"/>
                              </a:srgbClr>
                            </a:outerShdw>
                          </a:effectLst>
                          <a:latin typeface="+mn-lt"/>
                        </a:rPr>
                        <a:t>Arando con lo que hay</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D5D5"/>
                    </a:solidFill>
                  </a:tcPr>
                </a:tc>
                <a:tc>
                  <a:txBody>
                    <a:bodyPr/>
                    <a:lstStyle/>
                    <a:p>
                      <a:pPr algn="ctr"/>
                      <a:r>
                        <a:rPr lang="es-MX" sz="1200" dirty="0" smtClean="0">
                          <a:solidFill>
                            <a:schemeClr val="tx2">
                              <a:lumMod val="50000"/>
                            </a:schemeClr>
                          </a:solidFill>
                          <a:effectLst>
                            <a:outerShdw blurRad="38100" dist="38100" dir="2700000" algn="tl">
                              <a:srgbClr val="000000">
                                <a:alpha val="43137"/>
                              </a:srgbClr>
                            </a:outerShdw>
                          </a:effectLst>
                          <a:latin typeface="+mn-lt"/>
                        </a:rPr>
                        <a:t>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D5D5"/>
                    </a:solidFill>
                  </a:tcP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solidFill>
                      <a:srgbClr val="F7EEDD"/>
                    </a:solidFill>
                  </a:tcPr>
                </a:tc>
              </a:tr>
              <a:tr h="481289">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vMerge="1">
                  <a:txBody>
                    <a:bodyPr/>
                    <a:lstStyle/>
                    <a:p>
                      <a:endParaRPr lang="es-MX" sz="1200" dirty="0">
                        <a:solidFill>
                          <a:schemeClr val="tx1"/>
                        </a:solidFill>
                        <a:effectLst>
                          <a:outerShdw blurRad="38100" dist="38100" dir="2700000" algn="tl">
                            <a:srgbClr val="000000">
                              <a:alpha val="43137"/>
                            </a:srgbClr>
                          </a:outerShdw>
                        </a:effectLst>
                        <a:latin typeface="Trebuchet MS" pitchFamily="34" charset="0"/>
                      </a:endParaRPr>
                    </a:p>
                  </a:txBody>
                  <a:tcPr anchor="ctr"/>
                </a:tc>
                <a:tc>
                  <a:txBody>
                    <a:bodyPr/>
                    <a:lstStyle/>
                    <a:p>
                      <a:r>
                        <a:rPr lang="es-MX" sz="1200" dirty="0" smtClean="0">
                          <a:solidFill>
                            <a:schemeClr val="bg1"/>
                          </a:solidFill>
                          <a:effectLst>
                            <a:outerShdw blurRad="38100" dist="38100" dir="2700000" algn="tl">
                              <a:srgbClr val="000000">
                                <a:alpha val="43137"/>
                              </a:srgbClr>
                            </a:outerShdw>
                          </a:effectLst>
                          <a:latin typeface="+mn-lt"/>
                        </a:rPr>
                        <a:t>Del átomo al cuerpo humano</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45 minutos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solidFill>
                      <a:srgbClr val="996600"/>
                    </a:solidFill>
                  </a:tcPr>
                </a:tc>
              </a:tr>
              <a:tr h="439934">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tc>
                <a:tc vMerge="1">
                  <a:txBody>
                    <a:bodyPr/>
                    <a:lstStyle/>
                    <a:p>
                      <a:endParaRPr lang="es-MX" sz="1200" dirty="0">
                        <a:solidFill>
                          <a:schemeClr val="tx1"/>
                        </a:solidFill>
                        <a:effectLst>
                          <a:outerShdw blurRad="38100" dist="38100" dir="2700000" algn="tl">
                            <a:srgbClr val="000000">
                              <a:alpha val="43137"/>
                            </a:srgbClr>
                          </a:outerShdw>
                        </a:effectLst>
                        <a:latin typeface="Trebuchet MS" pitchFamily="34" charset="0"/>
                      </a:endParaRPr>
                    </a:p>
                  </a:txBody>
                  <a:tcPr anchor="ctr"/>
                </a:tc>
                <a:tc>
                  <a:txBody>
                    <a:bodyPr/>
                    <a:lstStyle/>
                    <a:p>
                      <a:r>
                        <a:rPr lang="es-MX" sz="1200" dirty="0" smtClean="0">
                          <a:solidFill>
                            <a:schemeClr val="tx2">
                              <a:lumMod val="50000"/>
                            </a:schemeClr>
                          </a:solidFill>
                          <a:effectLst>
                            <a:outerShdw blurRad="38100" dist="38100" dir="2700000" algn="tl">
                              <a:srgbClr val="000000">
                                <a:alpha val="43137"/>
                              </a:srgbClr>
                            </a:outerShdw>
                          </a:effectLst>
                          <a:latin typeface="+mn-lt"/>
                        </a:rPr>
                        <a:t>Construyendo torres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D5D5"/>
                    </a:solidFill>
                  </a:tcPr>
                </a:tc>
                <a:tc>
                  <a:txBody>
                    <a:bodyPr/>
                    <a:lstStyle/>
                    <a:p>
                      <a:pPr algn="ctr"/>
                      <a:r>
                        <a:rPr lang="es-MX" sz="1200" dirty="0" smtClean="0">
                          <a:solidFill>
                            <a:schemeClr val="tx2">
                              <a:lumMod val="50000"/>
                            </a:schemeClr>
                          </a:solidFill>
                          <a:effectLst>
                            <a:outerShdw blurRad="38100" dist="38100" dir="2700000" algn="tl">
                              <a:srgbClr val="000000">
                                <a:alpha val="43137"/>
                              </a:srgbClr>
                            </a:outerShdw>
                          </a:effectLst>
                          <a:latin typeface="+mn-lt"/>
                        </a:rPr>
                        <a:t>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D5D5"/>
                    </a:solidFill>
                  </a:tcP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solidFill>
                      <a:srgbClr val="F7EEDD"/>
                    </a:solidFill>
                  </a:tcPr>
                </a:tc>
              </a:tr>
              <a:tr h="373668">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tc>
                <a:tc rowSpan="3">
                  <a:txBody>
                    <a:bodyPr/>
                    <a:lstStyle/>
                    <a:p>
                      <a:r>
                        <a:rPr lang="es-MX" sz="1200" dirty="0" smtClean="0">
                          <a:solidFill>
                            <a:schemeClr val="bg1"/>
                          </a:solidFill>
                          <a:effectLst>
                            <a:outerShdw blurRad="38100" dist="38100" dir="2700000" algn="tl">
                              <a:srgbClr val="000000">
                                <a:alpha val="43137"/>
                              </a:srgbClr>
                            </a:outerShdw>
                          </a:effectLst>
                          <a:latin typeface="+mn-lt"/>
                        </a:rPr>
                        <a:t>Aplicar nuevos aprendizajes al contexto</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a:txBody>
                    <a:bodyPr/>
                    <a:lstStyle/>
                    <a:p>
                      <a:r>
                        <a:rPr lang="es-MX" sz="1200" dirty="0" smtClean="0">
                          <a:solidFill>
                            <a:schemeClr val="bg1"/>
                          </a:solidFill>
                          <a:effectLst>
                            <a:outerShdw blurRad="38100" dist="38100" dir="2700000" algn="tl">
                              <a:srgbClr val="000000">
                                <a:alpha val="43137"/>
                              </a:srgbClr>
                            </a:outerShdw>
                          </a:effectLst>
                          <a:latin typeface="+mn-lt"/>
                        </a:rPr>
                        <a:t>Cuál es mi estilo</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45 minutos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solidFill>
                      <a:srgbClr val="996600"/>
                    </a:solidFill>
                  </a:tcPr>
                </a:tc>
              </a:tr>
              <a:tr h="341808">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tcPr>
                </a:tc>
                <a:tc vMerge="1">
                  <a:txBody>
                    <a:bodyPr/>
                    <a:lstStyle/>
                    <a:p>
                      <a:endParaRPr lang="es-MX" sz="1200" dirty="0">
                        <a:solidFill>
                          <a:schemeClr val="tx1"/>
                        </a:solidFill>
                        <a:effectLst>
                          <a:outerShdw blurRad="38100" dist="38100" dir="2700000" algn="tl">
                            <a:srgbClr val="000000">
                              <a:alpha val="43137"/>
                            </a:srgbClr>
                          </a:outerShdw>
                        </a:effectLst>
                        <a:latin typeface="Trebuchet MS" pitchFamily="34" charset="0"/>
                      </a:endParaRPr>
                    </a:p>
                  </a:txBody>
                  <a:tcPr anchor="ctr"/>
                </a:tc>
                <a:tc>
                  <a:txBody>
                    <a:bodyPr/>
                    <a:lstStyle/>
                    <a:p>
                      <a:r>
                        <a:rPr lang="es-MX" sz="1200" dirty="0" smtClean="0">
                          <a:solidFill>
                            <a:schemeClr val="tx2">
                              <a:lumMod val="50000"/>
                            </a:schemeClr>
                          </a:solidFill>
                          <a:effectLst>
                            <a:outerShdw blurRad="38100" dist="38100" dir="2700000" algn="tl">
                              <a:srgbClr val="000000">
                                <a:alpha val="43137"/>
                              </a:srgbClr>
                            </a:outerShdw>
                          </a:effectLst>
                          <a:latin typeface="+mn-lt"/>
                        </a:rPr>
                        <a:t>Vientos</a:t>
                      </a:r>
                      <a:r>
                        <a:rPr lang="es-MX" sz="1200" baseline="0" dirty="0" smtClean="0">
                          <a:solidFill>
                            <a:schemeClr val="tx2">
                              <a:lumMod val="50000"/>
                            </a:schemeClr>
                          </a:solidFill>
                          <a:effectLst>
                            <a:outerShdw blurRad="38100" dist="38100" dir="2700000" algn="tl">
                              <a:srgbClr val="000000">
                                <a:alpha val="43137"/>
                              </a:srgbClr>
                            </a:outerShdw>
                          </a:effectLst>
                          <a:latin typeface="+mn-lt"/>
                        </a:rPr>
                        <a:t> de cambio</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D5D5"/>
                    </a:solidFill>
                  </a:tcPr>
                </a:tc>
                <a:tc>
                  <a:txBody>
                    <a:bodyPr/>
                    <a:lstStyle/>
                    <a:p>
                      <a:pPr algn="ctr"/>
                      <a:r>
                        <a:rPr lang="es-MX" sz="1200" dirty="0" smtClean="0">
                          <a:solidFill>
                            <a:schemeClr val="tx2">
                              <a:lumMod val="50000"/>
                            </a:schemeClr>
                          </a:solidFill>
                          <a:effectLst>
                            <a:outerShdw blurRad="38100" dist="38100" dir="2700000" algn="tl">
                              <a:srgbClr val="000000">
                                <a:alpha val="43137"/>
                              </a:srgbClr>
                            </a:outerShdw>
                          </a:effectLst>
                          <a:latin typeface="+mn-lt"/>
                        </a:rPr>
                        <a:t>45 minutos</a:t>
                      </a:r>
                      <a:endParaRPr lang="es-MX" sz="1200" dirty="0">
                        <a:solidFill>
                          <a:schemeClr val="tx2">
                            <a:lumMod val="50000"/>
                          </a:schemeClr>
                        </a:solidFill>
                        <a:effectLst>
                          <a:outerShdw blurRad="38100" dist="38100" dir="2700000" algn="tl">
                            <a:srgbClr val="000000">
                              <a:alpha val="43137"/>
                            </a:srgbClr>
                          </a:outerShdw>
                        </a:effectLst>
                        <a:latin typeface="+mn-lt"/>
                      </a:endParaRPr>
                    </a:p>
                  </a:txBody>
                  <a:tcPr anchor="ctr">
                    <a:solidFill>
                      <a:srgbClr val="FFD5D5"/>
                    </a:solidFill>
                  </a:tcP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solidFill>
                      <a:srgbClr val="F7EEDD"/>
                    </a:solidFill>
                  </a:tcPr>
                </a:tc>
              </a:tr>
              <a:tr h="481289">
                <a:tc vMerge="1">
                  <a:txBody>
                    <a:bodyPr/>
                    <a:lstStyle/>
                    <a:p>
                      <a:endParaRPr lang="es-MX" dirty="0">
                        <a:solidFill>
                          <a:schemeClr val="accent6">
                            <a:lumMod val="75000"/>
                          </a:schemeClr>
                        </a:solidFill>
                        <a:effectLst>
                          <a:outerShdw blurRad="38100" dist="38100" dir="2700000" algn="tl">
                            <a:srgbClr val="000000">
                              <a:alpha val="43137"/>
                            </a:srgbClr>
                          </a:outerShdw>
                        </a:effectLst>
                        <a:latin typeface="Trebuchet MS" pitchFamily="34" charset="0"/>
                      </a:endParaRPr>
                    </a:p>
                  </a:txBody>
                  <a:tcPr anchor="ctr">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tcPr>
                </a:tc>
                <a:tc vMerge="1">
                  <a:txBody>
                    <a:bodyPr/>
                    <a:lstStyle/>
                    <a:p>
                      <a:endParaRPr lang="es-MX" sz="1200" dirty="0">
                        <a:solidFill>
                          <a:schemeClr val="tx1"/>
                        </a:solidFill>
                        <a:effectLst>
                          <a:outerShdw blurRad="38100" dist="38100" dir="2700000" algn="tl">
                            <a:srgbClr val="000000">
                              <a:alpha val="43137"/>
                            </a:srgbClr>
                          </a:outerShdw>
                        </a:effectLst>
                        <a:latin typeface="Trebuchet MS" pitchFamily="34" charset="0"/>
                      </a:endParaRPr>
                    </a:p>
                  </a:txBody>
                  <a:tcPr anchor="ctr"/>
                </a:tc>
                <a:tc>
                  <a:txBody>
                    <a:bodyPr/>
                    <a:lstStyle/>
                    <a:p>
                      <a:r>
                        <a:rPr lang="es-MX" sz="1200" dirty="0" smtClean="0">
                          <a:solidFill>
                            <a:schemeClr val="bg1"/>
                          </a:solidFill>
                          <a:effectLst>
                            <a:outerShdw blurRad="38100" dist="38100" dir="2700000" algn="tl">
                              <a:srgbClr val="000000">
                                <a:alpha val="43137"/>
                              </a:srgbClr>
                            </a:outerShdw>
                          </a:effectLst>
                          <a:latin typeface="+mn-lt"/>
                        </a:rPr>
                        <a:t>Y ahora… ¡a</a:t>
                      </a:r>
                      <a:r>
                        <a:rPr lang="es-MX" sz="1200" baseline="0" dirty="0" smtClean="0">
                          <a:solidFill>
                            <a:schemeClr val="bg1"/>
                          </a:solidFill>
                          <a:effectLst>
                            <a:outerShdw blurRad="38100" dist="38100" dir="2700000" algn="tl">
                              <a:srgbClr val="000000">
                                <a:alpha val="43137"/>
                              </a:srgbClr>
                            </a:outerShdw>
                          </a:effectLst>
                          <a:latin typeface="+mn-lt"/>
                        </a:rPr>
                        <a:t> emprender el vuelo!</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a:txBody>
                    <a:bodyPr/>
                    <a:lstStyle/>
                    <a:p>
                      <a:pPr algn="ctr"/>
                      <a:r>
                        <a:rPr lang="es-MX" sz="1200" dirty="0" smtClean="0">
                          <a:solidFill>
                            <a:schemeClr val="bg1"/>
                          </a:solidFill>
                          <a:effectLst>
                            <a:outerShdw blurRad="38100" dist="38100" dir="2700000" algn="tl">
                              <a:srgbClr val="000000">
                                <a:alpha val="43137"/>
                              </a:srgbClr>
                            </a:outerShdw>
                          </a:effectLst>
                          <a:latin typeface="+mn-lt"/>
                        </a:rPr>
                        <a:t>45 minutos</a:t>
                      </a:r>
                      <a:endParaRPr lang="es-MX" sz="1200" dirty="0">
                        <a:solidFill>
                          <a:schemeClr val="bg1"/>
                        </a:solidFill>
                        <a:effectLst>
                          <a:outerShdw blurRad="38100" dist="38100" dir="2700000" algn="tl">
                            <a:srgbClr val="000000">
                              <a:alpha val="43137"/>
                            </a:srgbClr>
                          </a:outerShdw>
                        </a:effectLst>
                        <a:latin typeface="+mn-lt"/>
                      </a:endParaRPr>
                    </a:p>
                  </a:txBody>
                  <a:tcPr anchor="ctr">
                    <a:solidFill>
                      <a:srgbClr val="FF0000">
                        <a:alpha val="80000"/>
                      </a:srgbClr>
                    </a:solidFill>
                  </a:tcPr>
                </a:tc>
                <a:tc vMerge="1">
                  <a:txBody>
                    <a:bodyPr/>
                    <a:lstStyle/>
                    <a:p>
                      <a:pPr algn="ctr"/>
                      <a:endParaRPr lang="es-MX" sz="1200" dirty="0">
                        <a:solidFill>
                          <a:schemeClr val="tx2">
                            <a:lumMod val="50000"/>
                          </a:schemeClr>
                        </a:solidFill>
                        <a:effectLst>
                          <a:outerShdw blurRad="38100" dist="38100" dir="2700000" algn="tl">
                            <a:srgbClr val="000000">
                              <a:alpha val="43137"/>
                            </a:srgbClr>
                          </a:outerShdw>
                        </a:effectLst>
                        <a:latin typeface="Trebuchet MS" pitchFamily="34" charset="0"/>
                      </a:endParaRPr>
                    </a:p>
                  </a:txBody>
                  <a:tcPr anchor="ctr">
                    <a:solidFill>
                      <a:srgbClr val="996600"/>
                    </a:solidFill>
                  </a:tcPr>
                </a:tc>
              </a:tr>
            </a:tbl>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700"/>
                            </p:stCondLst>
                            <p:childTnLst>
                              <p:par>
                                <p:cTn id="11" presetID="8"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60</a:t>
            </a:fld>
            <a:endParaRPr lang="es-MX"/>
          </a:p>
        </p:txBody>
      </p:sp>
      <p:graphicFrame>
        <p:nvGraphicFramePr>
          <p:cNvPr id="5" name="4 Tabla"/>
          <p:cNvGraphicFramePr>
            <a:graphicFrameLocks noGrp="1"/>
          </p:cNvGraphicFramePr>
          <p:nvPr/>
        </p:nvGraphicFramePr>
        <p:xfrm>
          <a:off x="611560" y="1196752"/>
          <a:ext cx="7848873" cy="5100828"/>
        </p:xfrm>
        <a:graphic>
          <a:graphicData uri="http://schemas.openxmlformats.org/drawingml/2006/table">
            <a:tbl>
              <a:tblPr firstRow="1" bandRow="1">
                <a:tableStyleId>{5940675A-B579-460E-94D1-54222C63F5DA}</a:tableStyleId>
              </a:tblPr>
              <a:tblGrid>
                <a:gridCol w="3240360"/>
                <a:gridCol w="1992222"/>
                <a:gridCol w="2616291"/>
              </a:tblGrid>
              <a:tr h="504056">
                <a:tc>
                  <a:txBody>
                    <a:bodyPr/>
                    <a:lstStyle/>
                    <a:p>
                      <a:pPr algn="ctr"/>
                      <a:r>
                        <a:rPr lang="es-MX" sz="1600" b="1" kern="1200" dirty="0" smtClean="0">
                          <a:solidFill>
                            <a:schemeClr val="bg1"/>
                          </a:solidFill>
                        </a:rPr>
                        <a:t>ESTILOS</a:t>
                      </a:r>
                      <a:endParaRPr lang="es-MX" sz="1600" b="1" dirty="0">
                        <a:solidFill>
                          <a:schemeClr val="bg1"/>
                        </a:solidFill>
                      </a:endParaRPr>
                    </a:p>
                  </a:txBody>
                  <a:tcPr>
                    <a:solidFill>
                      <a:srgbClr val="FF0000"/>
                    </a:solidFill>
                  </a:tcPr>
                </a:tc>
                <a:tc>
                  <a:txBody>
                    <a:bodyPr/>
                    <a:lstStyle/>
                    <a:p>
                      <a:pPr algn="ctr"/>
                      <a:r>
                        <a:rPr lang="es-MX" sz="1600" b="1" kern="1200" dirty="0" smtClean="0">
                          <a:solidFill>
                            <a:schemeClr val="bg1"/>
                          </a:solidFill>
                        </a:rPr>
                        <a:t>APRENDEN MEJOR …</a:t>
                      </a:r>
                      <a:endParaRPr lang="es-MX" sz="1600" b="1" dirty="0">
                        <a:solidFill>
                          <a:schemeClr val="bg1"/>
                        </a:solidFill>
                      </a:endParaRPr>
                    </a:p>
                  </a:txBody>
                  <a:tcPr>
                    <a:solidFill>
                      <a:srgbClr val="FF0000"/>
                    </a:solidFill>
                  </a:tcPr>
                </a:tc>
                <a:tc>
                  <a:txBody>
                    <a:bodyPr/>
                    <a:lstStyle/>
                    <a:p>
                      <a:pPr algn="ctr"/>
                      <a:r>
                        <a:rPr lang="es-MX" sz="1600" b="1" kern="1200" dirty="0" smtClean="0">
                          <a:solidFill>
                            <a:schemeClr val="bg1"/>
                          </a:solidFill>
                        </a:rPr>
                        <a:t>SE LES DIFICULTA EL</a:t>
                      </a:r>
                    </a:p>
                    <a:p>
                      <a:pPr algn="ctr"/>
                      <a:r>
                        <a:rPr lang="es-MX" sz="1600" b="1" kern="1200" dirty="0" smtClean="0">
                          <a:solidFill>
                            <a:schemeClr val="bg1"/>
                          </a:solidFill>
                        </a:rPr>
                        <a:t>APRENDIZAJE…</a:t>
                      </a:r>
                      <a:endParaRPr lang="es-MX" sz="1600" b="1" dirty="0">
                        <a:solidFill>
                          <a:schemeClr val="bg1"/>
                        </a:solidFill>
                      </a:endParaRPr>
                    </a:p>
                  </a:txBody>
                  <a:tcPr>
                    <a:solidFill>
                      <a:srgbClr val="FF0000"/>
                    </a:solidFill>
                  </a:tcPr>
                </a:tc>
              </a:tr>
              <a:tr h="140960">
                <a:tc gridSpan="3">
                  <a:txBody>
                    <a:bodyPr/>
                    <a:lstStyle/>
                    <a:p>
                      <a:pPr algn="ctr">
                        <a:lnSpc>
                          <a:spcPct val="115000"/>
                        </a:lnSpc>
                        <a:spcAft>
                          <a:spcPts val="0"/>
                        </a:spcAft>
                      </a:pPr>
                      <a:r>
                        <a:rPr lang="es-MX" sz="1800" b="1" kern="1200" dirty="0" smtClean="0">
                          <a:solidFill>
                            <a:schemeClr val="tx1"/>
                          </a:solidFill>
                          <a:latin typeface="+mn-lt"/>
                          <a:ea typeface="+mn-ea"/>
                          <a:cs typeface="+mn-cs"/>
                        </a:rPr>
                        <a:t>PRAGMÁTICO</a:t>
                      </a:r>
                      <a:endParaRPr lang="es-MX" sz="1600" dirty="0">
                        <a:latin typeface="Calibri"/>
                        <a:ea typeface="Calibri"/>
                        <a:cs typeface="Times New Roman"/>
                      </a:endParaRPr>
                    </a:p>
                  </a:txBody>
                  <a:tcPr marL="68580" marR="68580" marT="0" marB="0">
                    <a:solidFill>
                      <a:srgbClr val="FFD5D5"/>
                    </a:solidFill>
                  </a:tcPr>
                </a:tc>
                <a:tc hMerge="1">
                  <a:txBody>
                    <a:bodyPr/>
                    <a:lstStyle/>
                    <a:p>
                      <a:endParaRPr lang="es-MX"/>
                    </a:p>
                  </a:txBody>
                  <a:tcPr/>
                </a:tc>
                <a:tc hMerge="1">
                  <a:txBody>
                    <a:bodyPr/>
                    <a:lstStyle/>
                    <a:p>
                      <a:endParaRPr lang="es-MX"/>
                    </a:p>
                  </a:txBody>
                  <a:tcPr/>
                </a:tc>
              </a:tr>
              <a:tr h="2674751">
                <a:tc>
                  <a:txBody>
                    <a:bodyPr/>
                    <a:lstStyle/>
                    <a:p>
                      <a:pPr algn="just">
                        <a:lnSpc>
                          <a:spcPct val="115000"/>
                        </a:lnSpc>
                        <a:spcAft>
                          <a:spcPts val="0"/>
                        </a:spcAft>
                      </a:pPr>
                      <a:endParaRPr lang="es-MX" sz="1600" dirty="0">
                        <a:latin typeface="Calibri"/>
                        <a:ea typeface="Calibri"/>
                        <a:cs typeface="Times New Roman"/>
                      </a:endParaRPr>
                    </a:p>
                    <a:p>
                      <a:pPr algn="just">
                        <a:lnSpc>
                          <a:spcPct val="115000"/>
                        </a:lnSpc>
                        <a:spcAft>
                          <a:spcPts val="0"/>
                        </a:spcAft>
                      </a:pPr>
                      <a:r>
                        <a:rPr lang="es-MX" sz="1600" dirty="0">
                          <a:latin typeface="Calibri"/>
                          <a:ea typeface="Calibri"/>
                          <a:cs typeface="Times New Roman"/>
                        </a:rPr>
                        <a:t>A los individuos pragmáticos les gusta probar ideas, teorías y técnicas nuevas, y comprobar si funcionan en la práctica. Les gusta buscar ideas y ponerlas en práctica inmediatamente, les aburren e impacientan las largas discusiones sobre una misma idea. Son básicamente gente práctica, apegada a la realidad, a la que le gusta tomar decisiones y resolver problemas. Las decisiones son un desafío y siempre están buscando una manera mejor de hacer las cosas.</a:t>
                      </a:r>
                    </a:p>
                  </a:txBody>
                  <a:tcPr marL="68580" marR="68580" marT="0" marB="0"/>
                </a:tc>
                <a:tc>
                  <a:txBody>
                    <a:bodyPr/>
                    <a:lstStyle/>
                    <a:p>
                      <a:pPr algn="just">
                        <a:lnSpc>
                          <a:spcPct val="115000"/>
                        </a:lnSpc>
                        <a:spcAft>
                          <a:spcPts val="0"/>
                        </a:spcAft>
                      </a:pPr>
                      <a:endParaRPr lang="es-MX" sz="1600">
                        <a:latin typeface="Calibri"/>
                        <a:ea typeface="Calibri"/>
                        <a:cs typeface="Times New Roman"/>
                      </a:endParaRPr>
                    </a:p>
                    <a:p>
                      <a:pPr marL="342900" lvl="0" indent="-342900">
                        <a:lnSpc>
                          <a:spcPct val="115000"/>
                        </a:lnSpc>
                        <a:spcAft>
                          <a:spcPts val="0"/>
                        </a:spcAft>
                        <a:buFont typeface="Symbol"/>
                        <a:buChar char=""/>
                      </a:pPr>
                      <a:r>
                        <a:rPr lang="es-MX" sz="1600">
                          <a:latin typeface="Calibri"/>
                          <a:ea typeface="Calibri"/>
                          <a:cs typeface="Times New Roman"/>
                        </a:rPr>
                        <a:t>Con actividades que relacionen la teoría y la práctica.</a:t>
                      </a:r>
                    </a:p>
                    <a:p>
                      <a:pPr marL="342900" lvl="0" indent="-342900">
                        <a:lnSpc>
                          <a:spcPct val="115000"/>
                        </a:lnSpc>
                        <a:spcAft>
                          <a:spcPts val="0"/>
                        </a:spcAft>
                        <a:buFont typeface="Symbol"/>
                        <a:buChar char=""/>
                      </a:pPr>
                      <a:r>
                        <a:rPr lang="es-MX" sz="1600">
                          <a:latin typeface="Calibri"/>
                          <a:ea typeface="Calibri"/>
                          <a:cs typeface="Times New Roman"/>
                        </a:rPr>
                        <a:t>Cuando ven a los demás hacer algo.</a:t>
                      </a:r>
                    </a:p>
                    <a:p>
                      <a:pPr marL="342900" lvl="0" indent="-342900">
                        <a:lnSpc>
                          <a:spcPct val="115000"/>
                        </a:lnSpc>
                        <a:spcAft>
                          <a:spcPts val="0"/>
                        </a:spcAft>
                        <a:buFont typeface="Symbol"/>
                        <a:buChar char=""/>
                      </a:pPr>
                      <a:r>
                        <a:rPr lang="es-MX" sz="1600">
                          <a:latin typeface="Calibri"/>
                          <a:ea typeface="Calibri"/>
                          <a:cs typeface="Times New Roman"/>
                        </a:rPr>
                        <a:t>Cuando tienen la posibilidad de aplicar inmediatamente lo que han aprendido.</a:t>
                      </a:r>
                    </a:p>
                  </a:txBody>
                  <a:tcPr marL="68580" marR="68580" marT="0" marB="0"/>
                </a:tc>
                <a:tc>
                  <a:txBody>
                    <a:bodyPr/>
                    <a:lstStyle/>
                    <a:p>
                      <a:pPr algn="just">
                        <a:lnSpc>
                          <a:spcPct val="115000"/>
                        </a:lnSpc>
                        <a:spcAft>
                          <a:spcPts val="0"/>
                        </a:spcAft>
                      </a:pPr>
                      <a:endParaRPr lang="es-MX" sz="1600" dirty="0">
                        <a:latin typeface="Calibri"/>
                        <a:ea typeface="Calibri"/>
                        <a:cs typeface="Times New Roman"/>
                      </a:endParaRPr>
                    </a:p>
                    <a:p>
                      <a:pPr marL="342900" lvl="0" indent="-342900" algn="just">
                        <a:lnSpc>
                          <a:spcPct val="115000"/>
                        </a:lnSpc>
                        <a:spcAft>
                          <a:spcPts val="0"/>
                        </a:spcAft>
                        <a:buFont typeface="Symbol"/>
                        <a:buChar char=""/>
                      </a:pPr>
                      <a:r>
                        <a:rPr lang="es-MX" sz="1600" dirty="0">
                          <a:latin typeface="Calibri"/>
                          <a:ea typeface="Calibri"/>
                          <a:cs typeface="Times New Roman"/>
                        </a:rPr>
                        <a:t>Cuando lo que aprenden no se relaciona con sus necesidades inmediatas.</a:t>
                      </a:r>
                    </a:p>
                    <a:p>
                      <a:pPr marL="342900" lvl="0" indent="-342900" algn="just">
                        <a:lnSpc>
                          <a:spcPct val="115000"/>
                        </a:lnSpc>
                        <a:spcAft>
                          <a:spcPts val="0"/>
                        </a:spcAft>
                        <a:buFont typeface="Symbol"/>
                        <a:buChar char=""/>
                      </a:pPr>
                      <a:r>
                        <a:rPr lang="es-MX" sz="1600" dirty="0">
                          <a:latin typeface="Calibri"/>
                          <a:ea typeface="Calibri"/>
                          <a:cs typeface="Times New Roman"/>
                        </a:rPr>
                        <a:t>Con aquellas actividades que no tienen una finalidad aparente.</a:t>
                      </a:r>
                    </a:p>
                    <a:p>
                      <a:pPr marL="342900" lvl="0" indent="-342900" algn="just">
                        <a:lnSpc>
                          <a:spcPct val="115000"/>
                        </a:lnSpc>
                        <a:spcAft>
                          <a:spcPts val="0"/>
                        </a:spcAft>
                        <a:buFont typeface="Symbol"/>
                        <a:buChar char=""/>
                      </a:pPr>
                      <a:r>
                        <a:rPr lang="es-MX" sz="1600" dirty="0">
                          <a:latin typeface="Calibri"/>
                          <a:ea typeface="Calibri"/>
                          <a:cs typeface="Times New Roman"/>
                        </a:rPr>
                        <a:t>Cuando lo que hacen no está relacionado con la 'realidad'.</a:t>
                      </a:r>
                    </a:p>
                  </a:txBody>
                  <a:tcPr marL="68580" marR="68580" marT="0" marB="0"/>
                </a:tc>
              </a:tr>
            </a:tbl>
          </a:graphicData>
        </a:graphic>
      </p:graphicFrame>
      <p:sp>
        <p:nvSpPr>
          <p:cNvPr id="6" name="1 Título"/>
          <p:cNvSpPr>
            <a:spLocks noGrp="1"/>
          </p:cNvSpPr>
          <p:nvPr>
            <p:ph type="title"/>
          </p:nvPr>
        </p:nvSpPr>
        <p:spPr/>
        <p:txBody>
          <a:bodyPr/>
          <a:lstStyle/>
          <a:p>
            <a:r>
              <a:rPr lang="es-MX" dirty="0" smtClean="0"/>
              <a:t>¿Cuál es mi estilo?</a:t>
            </a:r>
            <a:br>
              <a:rPr lang="es-MX" dirty="0" smtClean="0"/>
            </a:br>
            <a:endParaRPr lang="es-MX"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61</a:t>
            </a:fld>
            <a:endParaRPr lang="es-MX"/>
          </a:p>
        </p:txBody>
      </p:sp>
      <p:sp>
        <p:nvSpPr>
          <p:cNvPr id="5" name="1 Título"/>
          <p:cNvSpPr>
            <a:spLocks noGrp="1"/>
          </p:cNvSpPr>
          <p:nvPr>
            <p:ph type="title"/>
          </p:nvPr>
        </p:nvSpPr>
        <p:spPr/>
        <p:txBody>
          <a:bodyPr/>
          <a:lstStyle/>
          <a:p>
            <a:r>
              <a:rPr lang="es-MX" dirty="0" smtClean="0"/>
              <a:t>¿Cuál es mi estilo?</a:t>
            </a:r>
            <a:br>
              <a:rPr lang="es-MX" dirty="0" smtClean="0"/>
            </a:br>
            <a:endParaRPr lang="es-MX" dirty="0"/>
          </a:p>
        </p:txBody>
      </p:sp>
      <p:sp>
        <p:nvSpPr>
          <p:cNvPr id="6" name="2 Marcador de contenido"/>
          <p:cNvSpPr>
            <a:spLocks noGrp="1"/>
          </p:cNvSpPr>
          <p:nvPr>
            <p:ph idx="1"/>
          </p:nvPr>
        </p:nvSpPr>
        <p:spPr/>
        <p:txBody>
          <a:bodyPr>
            <a:normAutofit/>
          </a:bodyPr>
          <a:lstStyle/>
          <a:p>
            <a:r>
              <a:rPr lang="es-MX" sz="2400" dirty="0" smtClean="0"/>
              <a:t>Desarrollo de la actividad:</a:t>
            </a:r>
          </a:p>
          <a:p>
            <a:pPr lvl="1"/>
            <a:r>
              <a:rPr lang="es-MX" sz="2000" dirty="0" smtClean="0"/>
              <a:t>Conocer sus propios estilos de aprendizaje a través de un cuestionario y ejercitar los aspectos más débiles, de manera de responder con mayor flexibilidad a las distintas exigencias de incorporación de nuevos conocimientos, habilidades y actitudes.</a:t>
            </a:r>
          </a:p>
          <a:p>
            <a:pPr lvl="1"/>
            <a:endParaRPr lang="es-MX" sz="2000" dirty="0" smtClean="0"/>
          </a:p>
          <a:p>
            <a:pPr lvl="1">
              <a:buNone/>
            </a:pPr>
            <a:endParaRPr lang="es-MX" sz="2000" dirty="0" smtClean="0"/>
          </a:p>
          <a:p>
            <a:pPr lvl="1">
              <a:buNone/>
            </a:pPr>
            <a:endParaRPr lang="es-MX"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62</a:t>
            </a:fld>
            <a:endParaRPr lang="es-MX"/>
          </a:p>
        </p:txBody>
      </p:sp>
      <p:sp>
        <p:nvSpPr>
          <p:cNvPr id="5" name="1 Título"/>
          <p:cNvSpPr>
            <a:spLocks noGrp="1"/>
          </p:cNvSpPr>
          <p:nvPr>
            <p:ph type="title"/>
          </p:nvPr>
        </p:nvSpPr>
        <p:spPr/>
        <p:txBody>
          <a:bodyPr/>
          <a:lstStyle/>
          <a:p>
            <a:r>
              <a:rPr lang="es-MX" dirty="0" smtClean="0"/>
              <a:t>¿Cuál es mi estilo?</a:t>
            </a:r>
            <a:br>
              <a:rPr lang="es-MX" dirty="0" smtClean="0"/>
            </a:br>
            <a:endParaRPr lang="es-MX" dirty="0"/>
          </a:p>
        </p:txBody>
      </p:sp>
      <p:sp>
        <p:nvSpPr>
          <p:cNvPr id="6"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63</a:t>
            </a:fld>
            <a:endParaRPr lang="es-MX"/>
          </a:p>
        </p:txBody>
      </p:sp>
      <p:sp>
        <p:nvSpPr>
          <p:cNvPr id="5" name="1 Título"/>
          <p:cNvSpPr>
            <a:spLocks noGrp="1"/>
          </p:cNvSpPr>
          <p:nvPr>
            <p:ph type="title"/>
          </p:nvPr>
        </p:nvSpPr>
        <p:spPr/>
        <p:txBody>
          <a:bodyPr/>
          <a:lstStyle/>
          <a:p>
            <a:r>
              <a:rPr lang="es-MX" dirty="0" smtClean="0"/>
              <a:t>¿Cuál es mi estilo?</a:t>
            </a:r>
            <a:br>
              <a:rPr lang="es-MX" dirty="0" smtClean="0"/>
            </a:br>
            <a:endParaRPr lang="es-MX" dirty="0"/>
          </a:p>
        </p:txBody>
      </p:sp>
      <p:sp>
        <p:nvSpPr>
          <p:cNvPr id="6"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fontScale="90000"/>
          </a:bodyPr>
          <a:lstStyle/>
          <a:p>
            <a:pPr algn="r"/>
            <a:r>
              <a:rPr lang="es-MX" dirty="0" smtClean="0"/>
              <a:t/>
            </a:r>
            <a:br>
              <a:rPr lang="es-MX" dirty="0" smtClean="0"/>
            </a:br>
            <a:r>
              <a:rPr lang="es-MX" dirty="0" smtClean="0"/>
              <a:t>VIENTOS DE CAMBIO</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64</a:t>
            </a:fld>
            <a:endParaRPr lang="es-MX"/>
          </a:p>
        </p:txBody>
      </p:sp>
      <p:sp>
        <p:nvSpPr>
          <p:cNvPr id="7"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a:t>
            </a:r>
            <a:r>
              <a:rPr lang="es-MX" cap="all" dirty="0" smtClean="0">
                <a:effectLst>
                  <a:outerShdw blurRad="38100" dist="38100" dir="2700000" algn="tl">
                    <a:srgbClr val="000000">
                      <a:alpha val="43137"/>
                    </a:srgbClr>
                  </a:outerShdw>
                </a:effectLst>
              </a:rPr>
              <a:t> Aprender a Aprender</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a:t>
            </a:r>
            <a:r>
              <a:rPr lang="es-MX" cap="all" dirty="0" smtClean="0">
                <a:effectLst>
                  <a:outerShdw blurRad="38100" dist="38100" dir="2700000" algn="tl">
                    <a:srgbClr val="000000">
                      <a:alpha val="43137"/>
                    </a:srgbClr>
                  </a:outerShdw>
                </a:effectLst>
              </a:rPr>
              <a:t>: Aplicar nuevos aprendizajes al contexto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850106"/>
          </a:xfrm>
        </p:spPr>
        <p:txBody>
          <a:bodyPr/>
          <a:lstStyle/>
          <a:p>
            <a:r>
              <a:rPr lang="es-MX" dirty="0" smtClean="0"/>
              <a:t/>
            </a:r>
            <a:br>
              <a:rPr lang="es-MX" dirty="0" smtClean="0"/>
            </a:br>
            <a:r>
              <a:rPr lang="es-MX" dirty="0" smtClean="0"/>
              <a:t>Vientos de cambio</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65</a:t>
            </a:fld>
            <a:endParaRPr lang="es-MX"/>
          </a:p>
        </p:txBody>
      </p:sp>
      <p:sp>
        <p:nvSpPr>
          <p:cNvPr id="5" name="2 Marcador de contenido"/>
          <p:cNvSpPr>
            <a:spLocks noGrp="1"/>
          </p:cNvSpPr>
          <p:nvPr>
            <p:ph idx="1"/>
          </p:nvPr>
        </p:nvSpPr>
        <p:spPr>
          <a:xfrm>
            <a:off x="467544" y="1423317"/>
            <a:ext cx="8229600" cy="4741987"/>
          </a:xfrm>
        </p:spPr>
        <p:txBody>
          <a:bodyPr>
            <a:noAutofit/>
          </a:bodyPr>
          <a:lstStyle/>
          <a:p>
            <a:r>
              <a:rPr lang="es-MX" sz="1600" dirty="0" smtClean="0"/>
              <a:t>El </a:t>
            </a:r>
            <a:r>
              <a:rPr lang="es-MX" sz="1600" b="1" dirty="0" smtClean="0"/>
              <a:t>objetivo</a:t>
            </a:r>
            <a:r>
              <a:rPr lang="es-MX" sz="1600" dirty="0" smtClean="0"/>
              <a:t> de la actividad es  que los participantes conozcan sus propias capacidades de abandonar formas tradicionales de hacer un trabajo o conocimientos ya adquiridos para reemplazarlos por otros, según necesidades del contexto. Para ello, los aprendizajes esperados son:</a:t>
            </a:r>
          </a:p>
          <a:p>
            <a:pPr>
              <a:buNone/>
            </a:pPr>
            <a:endParaRPr lang="es-MX" sz="600" dirty="0" smtClean="0"/>
          </a:p>
          <a:p>
            <a:pPr lvl="1"/>
            <a:r>
              <a:rPr lang="es-MX" sz="1600" b="1" u="sng" dirty="0" smtClean="0"/>
              <a:t>Conocimiento</a:t>
            </a:r>
            <a:r>
              <a:rPr lang="es-MX" sz="1600" b="1" dirty="0" smtClean="0"/>
              <a:t>: </a:t>
            </a:r>
            <a:r>
              <a:rPr lang="es-MX" sz="1600" dirty="0" smtClean="0">
                <a:solidFill>
                  <a:schemeClr val="dk1"/>
                </a:solidFill>
              </a:rPr>
              <a:t>Reconocer la necesidad de adquirir nuevos aprendizajes, cuando los cambios así lo exigen.</a:t>
            </a:r>
          </a:p>
          <a:p>
            <a:pPr lvl="1">
              <a:buNone/>
            </a:pPr>
            <a:endParaRPr lang="es-MX" sz="600" dirty="0" smtClean="0">
              <a:solidFill>
                <a:schemeClr val="dk1"/>
              </a:solidFill>
            </a:endParaRPr>
          </a:p>
          <a:p>
            <a:pPr lvl="1"/>
            <a:r>
              <a:rPr lang="es-MX" sz="1600" b="1" u="sng" dirty="0" smtClean="0"/>
              <a:t>Habilidad</a:t>
            </a:r>
            <a:r>
              <a:rPr lang="es-MX" sz="1600" dirty="0" smtClean="0">
                <a:solidFill>
                  <a:schemeClr val="dk1"/>
                </a:solidFill>
              </a:rPr>
              <a:t>: Incorporar – en forma continua – nuevos aprendizajes, contrastándolos con los que habitualmente utilizamos.</a:t>
            </a:r>
          </a:p>
          <a:p>
            <a:pPr lvl="1">
              <a:buNone/>
            </a:pPr>
            <a:endParaRPr lang="es-MX" sz="600" dirty="0" smtClean="0">
              <a:solidFill>
                <a:schemeClr val="dk1"/>
              </a:solidFill>
            </a:endParaRPr>
          </a:p>
          <a:p>
            <a:pPr lvl="1"/>
            <a:r>
              <a:rPr lang="es-MX" sz="1600" b="1" u="sng" dirty="0" smtClean="0"/>
              <a:t>Actitud</a:t>
            </a:r>
            <a:r>
              <a:rPr lang="es-MX" sz="1600" b="1" dirty="0" smtClean="0"/>
              <a:t>: </a:t>
            </a:r>
            <a:r>
              <a:rPr lang="es-MX" sz="1600" dirty="0" smtClean="0">
                <a:solidFill>
                  <a:schemeClr val="dk1"/>
                </a:solidFill>
              </a:rPr>
              <a:t>Disponerse a abandonar el modo tradicional de hacer las cosas y poner en práctica nuevos aprendizajes.</a:t>
            </a:r>
          </a:p>
          <a:p>
            <a:pPr lvl="1"/>
            <a:endParaRPr lang="es-MX" sz="1600" dirty="0" smtClean="0">
              <a:solidFill>
                <a:schemeClr val="dk1"/>
              </a:solidFill>
            </a:endParaRPr>
          </a:p>
          <a:p>
            <a:pPr lvl="1"/>
            <a:endParaRPr lang="es-MX" sz="1600" dirty="0" smtClean="0">
              <a:solidFill>
                <a:schemeClr val="dk1"/>
              </a:solidFill>
            </a:endParaRPr>
          </a:p>
          <a:p>
            <a:pPr lvl="1"/>
            <a:endParaRPr lang="es-MX" sz="1600" dirty="0" smtClean="0">
              <a:solidFill>
                <a:schemeClr val="dk1"/>
              </a:solidFill>
            </a:endParaRPr>
          </a:p>
          <a:p>
            <a:pPr lvl="1" algn="just"/>
            <a:endParaRPr lang="es-MX" sz="1600" b="1" u="sng" dirty="0" smtClean="0"/>
          </a:p>
          <a:p>
            <a:endParaRPr lang="es-MX"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anim calcmode="lin" valueType="num">
                                      <p:cBhvr>
                                        <p:cTn id="14" dur="2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5" dur="2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7" presetClass="entr" presetSubtype="0"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2000"/>
                                        <p:tgtEl>
                                          <p:spTgt spid="5">
                                            <p:txEl>
                                              <p:pRg st="4" end="4"/>
                                            </p:txEl>
                                          </p:spTgt>
                                        </p:tgtEl>
                                      </p:cBhvr>
                                    </p:animEffect>
                                    <p:anim calcmode="lin" valueType="num">
                                      <p:cBhvr>
                                        <p:cTn id="20" dur="2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1" dur="2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47" presetClass="entr" presetSubtype="0" fill="hold" nodeType="after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1000"/>
                                        <p:tgtEl>
                                          <p:spTgt spid="5">
                                            <p:txEl>
                                              <p:pRg st="6" end="6"/>
                                            </p:txEl>
                                          </p:spTgt>
                                        </p:tgtEl>
                                      </p:cBhvr>
                                    </p:animEffect>
                                    <p:anim calcmode="lin" valueType="num">
                                      <p:cBhvr>
                                        <p:cTn id="26"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92500" lnSpcReduction="10000"/>
          </a:bodyPr>
          <a:lstStyle/>
          <a:p>
            <a:r>
              <a:rPr lang="es-MX" dirty="0" smtClean="0"/>
              <a:t>Digamos que siempre que hay aprendizaje, hay cambios de conducta; y –por otro lado- que para reaccionar ante los cambios que impone el entorno, siempre se necesitarán nuevos aprendizajes. Para cambiar el entorno y tener bienestar propio, la sociedad exige que tengamos más conocimientos.</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66</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Vientos de cambio</a:t>
            </a:r>
            <a:br>
              <a:rPr lang="es-MX" dirty="0" smtClean="0"/>
            </a:br>
            <a:endParaRPr lang="es-MX"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67</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Vientos de cambio</a:t>
            </a:r>
            <a:br>
              <a:rPr lang="es-MX" dirty="0" smtClean="0"/>
            </a:br>
            <a:endParaRPr lang="es-MX" dirty="0"/>
          </a:p>
        </p:txBody>
      </p:sp>
      <p:graphicFrame>
        <p:nvGraphicFramePr>
          <p:cNvPr id="6" name="5 Tabla"/>
          <p:cNvGraphicFramePr>
            <a:graphicFrameLocks noGrp="1"/>
          </p:cNvGraphicFramePr>
          <p:nvPr/>
        </p:nvGraphicFramePr>
        <p:xfrm>
          <a:off x="539552" y="1268760"/>
          <a:ext cx="8208912" cy="4937760"/>
        </p:xfrm>
        <a:graphic>
          <a:graphicData uri="http://schemas.openxmlformats.org/drawingml/2006/table">
            <a:tbl>
              <a:tblPr firstRow="1" bandRow="1">
                <a:tableStyleId>{5940675A-B579-460E-94D1-54222C63F5DA}</a:tableStyleId>
              </a:tblPr>
              <a:tblGrid>
                <a:gridCol w="1581534"/>
                <a:gridCol w="6627378"/>
              </a:tblGrid>
              <a:tr h="37084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b="1" dirty="0" smtClean="0">
                          <a:solidFill>
                            <a:schemeClr val="bg1"/>
                          </a:solidFill>
                        </a:rPr>
                        <a:t>Etapas que describe el proceso de incorporación de un cambio cognitivo para producir un cambio en el entorno.  </a:t>
                      </a:r>
                      <a:endParaRPr lang="es-MX" b="1" dirty="0">
                        <a:solidFill>
                          <a:schemeClr val="bg1"/>
                        </a:solidFill>
                      </a:endParaRPr>
                    </a:p>
                  </a:txBody>
                  <a:tcPr>
                    <a:solidFill>
                      <a:srgbClr val="FF0000"/>
                    </a:solidFill>
                  </a:tcPr>
                </a:tc>
                <a:tc hMerge="1">
                  <a:txBody>
                    <a:bodyPr/>
                    <a:lstStyle/>
                    <a:p>
                      <a:endParaRPr lang="es-MX" dirty="0"/>
                    </a:p>
                  </a:txBody>
                  <a:tcPr/>
                </a:tc>
              </a:tr>
              <a:tr h="370840">
                <a:tc>
                  <a:txBody>
                    <a:bodyPr/>
                    <a:lstStyle/>
                    <a:p>
                      <a:r>
                        <a:rPr lang="es-MX" sz="1400" kern="1200" dirty="0" smtClean="0"/>
                        <a:t>Momento de acercamiento</a:t>
                      </a:r>
                      <a:endParaRPr lang="es-MX" sz="1400" dirty="0"/>
                    </a:p>
                  </a:txBody>
                  <a:tcPr>
                    <a:solidFill>
                      <a:srgbClr val="FFD5D5">
                        <a:alpha val="59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400" kern="1200" dirty="0" smtClean="0"/>
                        <a:t>Es la fase inicial, en la cual se despierta en el individuo una insatisfacción y curiosidad que sólo se verá satisfecha en la medida que resuelva la situación planteada. La necesidad debe estar claramente identificada y tener significado para el sujeto. Esta etapa tiene que comprometerlo afectivamente.</a:t>
                      </a:r>
                      <a:endParaRPr lang="es-MX" sz="1400" dirty="0"/>
                    </a:p>
                  </a:txBody>
                  <a:tcPr/>
                </a:tc>
              </a:tr>
              <a:tr h="370840">
                <a:tc>
                  <a:txBody>
                    <a:bodyPr/>
                    <a:lstStyle/>
                    <a:p>
                      <a:r>
                        <a:rPr lang="es-MX" sz="1400" kern="1200" dirty="0" smtClean="0"/>
                        <a:t>Momento de búsqueda</a:t>
                      </a:r>
                      <a:endParaRPr lang="es-MX" sz="1400" dirty="0"/>
                    </a:p>
                  </a:txBody>
                  <a:tcPr>
                    <a:solidFill>
                      <a:srgbClr val="FFD5D5">
                        <a:alpha val="59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400" kern="1200" dirty="0" smtClean="0"/>
                        <a:t>Para resolver la situación que “produce ruido”, el individuo tiene que buscar información. La fuente utilizada variará según el tipo de situación. Esta puede ser electrónica, bibliográfica, experimental, consulta a un experto, etc.</a:t>
                      </a:r>
                      <a:endParaRPr lang="es-MX" sz="1400" dirty="0"/>
                    </a:p>
                  </a:txBody>
                  <a:tcPr/>
                </a:tc>
              </a:tr>
              <a:tr h="370840">
                <a:tc>
                  <a:txBody>
                    <a:bodyPr/>
                    <a:lstStyle/>
                    <a:p>
                      <a:r>
                        <a:rPr lang="es-MX" sz="1400" kern="1200" dirty="0" smtClean="0"/>
                        <a:t>Momento de reestructuración</a:t>
                      </a:r>
                      <a:endParaRPr lang="es-MX" sz="1400" dirty="0"/>
                    </a:p>
                  </a:txBody>
                  <a:tcPr>
                    <a:solidFill>
                      <a:srgbClr val="FFD5D5">
                        <a:alpha val="59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400" kern="1200" dirty="0" smtClean="0"/>
                        <a:t>Las nuevas informaciones deben permitirle al sujeto apreciar que puede lograr una alternativa de solución a su insatisfacción. Sin embargo, ello le produce conflicto porque para llegar a elaborar la solución propiamente tal, seguramente deberá desechar hábitos, creencias y conocimientos anteriores para incorporar otros que le costarán esfuerzo. Es un proceso de desaprender para reaprender.</a:t>
                      </a:r>
                      <a:endParaRPr lang="es-MX" sz="1400" dirty="0"/>
                    </a:p>
                  </a:txBody>
                  <a:tcPr/>
                </a:tc>
              </a:tr>
              <a:tr h="370840">
                <a:tc>
                  <a:txBody>
                    <a:bodyPr/>
                    <a:lstStyle/>
                    <a:p>
                      <a:r>
                        <a:rPr lang="es-MX" sz="1400" kern="1200" dirty="0" smtClean="0"/>
                        <a:t>Momento de refuerzo</a:t>
                      </a:r>
                      <a:endParaRPr lang="es-MX" sz="1400" dirty="0"/>
                    </a:p>
                  </a:txBody>
                  <a:tcPr>
                    <a:solidFill>
                      <a:srgbClr val="FFD5D5">
                        <a:alpha val="59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400" kern="1200" dirty="0" smtClean="0"/>
                        <a:t>Para afianzar lo aprendido deben vivirse experiencias que legitimen las nuevas estructuras adquiridas. Esta fase es muy importante, pues tales estructuras son al principio muy frágiles y es preciso consolidarlas.</a:t>
                      </a:r>
                      <a:endParaRPr lang="es-MX" sz="1400" dirty="0"/>
                    </a:p>
                  </a:txBody>
                  <a:tcPr/>
                </a:tc>
              </a:tr>
              <a:tr h="370840">
                <a:tc>
                  <a:txBody>
                    <a:bodyPr/>
                    <a:lstStyle/>
                    <a:p>
                      <a:r>
                        <a:rPr lang="es-MX" sz="1400" kern="1200" dirty="0" smtClean="0"/>
                        <a:t>Momento de transferencia</a:t>
                      </a:r>
                      <a:endParaRPr lang="es-MX" sz="1400" dirty="0"/>
                    </a:p>
                  </a:txBody>
                  <a:tcPr>
                    <a:solidFill>
                      <a:srgbClr val="FFD5D5">
                        <a:alpha val="59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400" kern="1200" dirty="0" smtClean="0"/>
                        <a:t>En esta última fase se pone en juego la transferencia de las recientes adquisiciones mentales a situaciones nuevas. Aquí se aprecian los cambios en la práctica. Hay nuevas conductas, hay soluciones que responden de mejor manera a los nuevos contextos.</a:t>
                      </a:r>
                      <a:endParaRPr lang="es-MX" sz="1400" dirty="0"/>
                    </a:p>
                  </a:txBody>
                  <a:tcPr/>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68</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Vientos de cambio</a:t>
            </a:r>
            <a:br>
              <a:rPr lang="es-MX" dirty="0" smtClean="0"/>
            </a:br>
            <a:endParaRPr lang="es-MX" dirty="0"/>
          </a:p>
        </p:txBody>
      </p:sp>
      <p:sp>
        <p:nvSpPr>
          <p:cNvPr id="6" name="2 Marcador de contenido"/>
          <p:cNvSpPr>
            <a:spLocks noGrp="1"/>
          </p:cNvSpPr>
          <p:nvPr>
            <p:ph idx="1"/>
          </p:nvPr>
        </p:nvSpPr>
        <p:spPr/>
        <p:txBody>
          <a:bodyPr>
            <a:normAutofit/>
          </a:bodyPr>
          <a:lstStyle/>
          <a:p>
            <a:r>
              <a:rPr lang="es-MX" sz="2400" dirty="0" smtClean="0"/>
              <a:t>Desarrollo de la actividad:</a:t>
            </a:r>
          </a:p>
          <a:p>
            <a:pPr>
              <a:buNone/>
            </a:pPr>
            <a:endParaRPr lang="es-MX" sz="2400" dirty="0" smtClean="0"/>
          </a:p>
          <a:p>
            <a:pPr lvl="1"/>
            <a:r>
              <a:rPr lang="es-MX" sz="2000" dirty="0" smtClean="0"/>
              <a:t>Se realizará a través de un juego de tarjetas que contienen afirmaciones sobre comportamientos relacionados con la necesidad de cambio. Estas serán colocadas en un tablero de acuerdo a la opción elegida por la mayoría de los integrantes del equipo.</a:t>
            </a:r>
          </a:p>
          <a:p>
            <a:pPr lvl="1">
              <a:buNone/>
            </a:pPr>
            <a:endParaRPr lang="es-MX" sz="2000" dirty="0" smtClean="0"/>
          </a:p>
          <a:p>
            <a:pPr lvl="1">
              <a:buNone/>
            </a:pPr>
            <a:endParaRPr lang="es-MX"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p:cTn id="13"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69</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Vientos de cambio</a:t>
            </a:r>
            <a:br>
              <a:rPr lang="es-MX" dirty="0" smtClean="0"/>
            </a:br>
            <a:endParaRPr lang="es-MX" dirty="0"/>
          </a:p>
        </p:txBody>
      </p:sp>
      <p:sp>
        <p:nvSpPr>
          <p:cNvPr id="6"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Elipse"/>
          <p:cNvSpPr/>
          <p:nvPr/>
        </p:nvSpPr>
        <p:spPr>
          <a:xfrm>
            <a:off x="1475656" y="3356992"/>
            <a:ext cx="3312368" cy="295232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bg1"/>
                </a:solidFill>
              </a:rPr>
              <a:t>¿QUÉ ES APRENDER A APRENDER?</a:t>
            </a:r>
            <a:endParaRPr lang="es-MX" sz="1400" b="1" dirty="0">
              <a:solidFill>
                <a:schemeClr val="bg1"/>
              </a:solidFill>
            </a:endParaRPr>
          </a:p>
        </p:txBody>
      </p:sp>
      <p:sp>
        <p:nvSpPr>
          <p:cNvPr id="4" name="3 Título"/>
          <p:cNvSpPr>
            <a:spLocks noGrp="1"/>
          </p:cNvSpPr>
          <p:nvPr>
            <p:ph type="title"/>
          </p:nvPr>
        </p:nvSpPr>
        <p:spPr/>
        <p:txBody>
          <a:bodyPr>
            <a:noAutofit/>
          </a:bodyPr>
          <a:lstStyle/>
          <a:p>
            <a:r>
              <a:rPr lang="es-MX" sz="2800" dirty="0" smtClean="0"/>
              <a:t>Aprender a Aprender</a:t>
            </a:r>
            <a:endParaRPr lang="es-MX" sz="2800" dirty="0"/>
          </a:p>
        </p:txBody>
      </p:sp>
      <p:sp>
        <p:nvSpPr>
          <p:cNvPr id="5" name="4 Elipse"/>
          <p:cNvSpPr/>
          <p:nvPr/>
        </p:nvSpPr>
        <p:spPr>
          <a:xfrm>
            <a:off x="3419872" y="2708920"/>
            <a:ext cx="1980000" cy="1980000"/>
          </a:xfrm>
          <a:prstGeom prst="ellipse">
            <a:avLst/>
          </a:prstGeom>
          <a:solidFill>
            <a:srgbClr val="FFD5D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s-MX" sz="1600" b="1" dirty="0" smtClean="0">
                <a:solidFill>
                  <a:schemeClr val="tx1"/>
                </a:solidFill>
              </a:rPr>
              <a:t>Valorización</a:t>
            </a:r>
          </a:p>
          <a:p>
            <a:pPr algn="ctr"/>
            <a:endParaRPr lang="es-MX" sz="1400" b="1" dirty="0">
              <a:solidFill>
                <a:schemeClr val="bg1"/>
              </a:solidFill>
            </a:endParaRPr>
          </a:p>
        </p:txBody>
      </p:sp>
      <p:sp>
        <p:nvSpPr>
          <p:cNvPr id="6" name="5 Elipse"/>
          <p:cNvSpPr/>
          <p:nvPr/>
        </p:nvSpPr>
        <p:spPr>
          <a:xfrm>
            <a:off x="5004048" y="2132856"/>
            <a:ext cx="1980000" cy="1980000"/>
          </a:xfrm>
          <a:prstGeom prst="ellipse">
            <a:avLst/>
          </a:prstGeom>
          <a:solidFill>
            <a:srgbClr val="FF0000">
              <a:alpha val="26000"/>
            </a:srgb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400" b="1" dirty="0" smtClean="0">
                <a:solidFill>
                  <a:schemeClr val="tx2">
                    <a:lumMod val="50000"/>
                  </a:schemeClr>
                </a:solidFill>
              </a:rPr>
              <a:t>Atributos</a:t>
            </a:r>
            <a:endParaRPr lang="es-MX" sz="1400" b="1" dirty="0">
              <a:solidFill>
                <a:schemeClr val="tx2">
                  <a:lumMod val="50000"/>
                </a:schemeClr>
              </a:solidFill>
            </a:endParaRPr>
          </a:p>
        </p:txBody>
      </p:sp>
      <p:cxnSp>
        <p:nvCxnSpPr>
          <p:cNvPr id="27" name="26 Forma"/>
          <p:cNvCxnSpPr>
            <a:stCxn id="5" idx="1"/>
          </p:cNvCxnSpPr>
          <p:nvPr/>
        </p:nvCxnSpPr>
        <p:spPr>
          <a:xfrm rot="16200000" flipV="1">
            <a:off x="2699792" y="1988840"/>
            <a:ext cx="866028" cy="1154060"/>
          </a:xfrm>
          <a:prstGeom prst="bentConnector2">
            <a:avLst/>
          </a:prstGeom>
          <a:ln>
            <a:headEnd type="none"/>
            <a:tailEnd type="oval"/>
          </a:ln>
        </p:spPr>
        <p:style>
          <a:lnRef idx="1">
            <a:schemeClr val="accent2"/>
          </a:lnRef>
          <a:fillRef idx="0">
            <a:schemeClr val="accent2"/>
          </a:fillRef>
          <a:effectRef idx="0">
            <a:schemeClr val="accent2"/>
          </a:effectRef>
          <a:fontRef idx="minor">
            <a:schemeClr val="tx1"/>
          </a:fontRef>
        </p:style>
      </p:cxnSp>
      <p:sp>
        <p:nvSpPr>
          <p:cNvPr id="28" name="27 Rectángulo"/>
          <p:cNvSpPr/>
          <p:nvPr/>
        </p:nvSpPr>
        <p:spPr>
          <a:xfrm>
            <a:off x="107504" y="1412776"/>
            <a:ext cx="2448272"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Font typeface="Wingdings" pitchFamily="2" charset="2"/>
              <a:buChar char="§"/>
            </a:pPr>
            <a:r>
              <a:rPr lang="es-MX" sz="1400" b="1" dirty="0" smtClean="0">
                <a:solidFill>
                  <a:schemeClr val="tx1"/>
                </a:solidFill>
              </a:rPr>
              <a:t>La importancia del aprender a aprender en la vida cotidiana.</a:t>
            </a:r>
          </a:p>
          <a:p>
            <a:pPr lvl="0"/>
            <a:endParaRPr lang="es-MX" sz="800" dirty="0" smtClean="0">
              <a:solidFill>
                <a:schemeClr val="tx1"/>
              </a:solidFill>
            </a:endParaRPr>
          </a:p>
          <a:p>
            <a:pPr lvl="0">
              <a:buFont typeface="Wingdings" pitchFamily="2" charset="2"/>
              <a:buChar char="§"/>
            </a:pPr>
            <a:r>
              <a:rPr lang="es-MX" sz="1400" b="1" dirty="0" smtClean="0">
                <a:solidFill>
                  <a:schemeClr val="tx1"/>
                </a:solidFill>
              </a:rPr>
              <a:t>El aprender a aprender contribuye significativamente en la obtención de un trabajo.</a:t>
            </a:r>
          </a:p>
          <a:p>
            <a:pPr lvl="0"/>
            <a:endParaRPr lang="es-MX" sz="800" dirty="0" smtClean="0">
              <a:solidFill>
                <a:schemeClr val="tx1"/>
              </a:solidFill>
            </a:endParaRPr>
          </a:p>
          <a:p>
            <a:pPr lvl="0">
              <a:buFont typeface="Arial" pitchFamily="34" charset="0"/>
              <a:buChar char="•"/>
            </a:pPr>
            <a:r>
              <a:rPr lang="es-MX" sz="1400" b="1" dirty="0" smtClean="0">
                <a:solidFill>
                  <a:schemeClr val="tx1"/>
                </a:solidFill>
              </a:rPr>
              <a:t>El aprender a aprender facilita la estabilidad laboral</a:t>
            </a:r>
            <a:endParaRPr lang="es-MX" sz="1400" dirty="0" smtClean="0">
              <a:solidFill>
                <a:schemeClr val="tx1"/>
              </a:solidFill>
            </a:endParaRPr>
          </a:p>
        </p:txBody>
      </p:sp>
      <p:sp>
        <p:nvSpPr>
          <p:cNvPr id="29" name="28 Rectángulo"/>
          <p:cNvSpPr/>
          <p:nvPr/>
        </p:nvSpPr>
        <p:spPr>
          <a:xfrm>
            <a:off x="6828756" y="1268760"/>
            <a:ext cx="2279748" cy="15121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Font typeface="Wingdings" pitchFamily="2" charset="2"/>
              <a:buChar char="§"/>
            </a:pPr>
            <a:r>
              <a:rPr lang="es-MX" sz="1400" b="1" dirty="0" smtClean="0">
                <a:solidFill>
                  <a:schemeClr val="tx1"/>
                </a:solidFill>
              </a:rPr>
              <a:t>Interesarse y motivarse por aprender.</a:t>
            </a:r>
          </a:p>
          <a:p>
            <a:pPr lvl="0"/>
            <a:endParaRPr lang="es-MX" sz="800" dirty="0" smtClean="0">
              <a:solidFill>
                <a:schemeClr val="tx1"/>
              </a:solidFill>
            </a:endParaRPr>
          </a:p>
          <a:p>
            <a:pPr lvl="0">
              <a:buFont typeface="Wingdings" pitchFamily="2" charset="2"/>
              <a:buChar char="§"/>
            </a:pPr>
            <a:r>
              <a:rPr lang="es-MX" sz="1400" b="1" dirty="0" smtClean="0">
                <a:solidFill>
                  <a:schemeClr val="tx1"/>
                </a:solidFill>
              </a:rPr>
              <a:t>Observar el proceso del propio aprendizaje.</a:t>
            </a:r>
          </a:p>
          <a:p>
            <a:pPr lvl="0"/>
            <a:endParaRPr lang="es-MX" sz="800" dirty="0" smtClean="0">
              <a:solidFill>
                <a:schemeClr val="tx1"/>
              </a:solidFill>
            </a:endParaRPr>
          </a:p>
          <a:p>
            <a:pPr lvl="0">
              <a:buFont typeface="Arial" pitchFamily="34" charset="0"/>
              <a:buChar char="•"/>
            </a:pPr>
            <a:r>
              <a:rPr lang="es-MX" sz="1400" b="1" dirty="0" smtClean="0">
                <a:solidFill>
                  <a:schemeClr val="tx1"/>
                </a:solidFill>
              </a:rPr>
              <a:t>Aplicar nuevos aprendizajes al contexto.</a:t>
            </a:r>
            <a:endParaRPr lang="es-MX" sz="1400" dirty="0" smtClean="0">
              <a:solidFill>
                <a:schemeClr val="tx1"/>
              </a:solidFill>
            </a:endParaRPr>
          </a:p>
          <a:p>
            <a:pPr marL="177800" indent="-177800" algn="just">
              <a:buFont typeface="Wingdings" pitchFamily="2" charset="2"/>
              <a:buChar char="§"/>
            </a:pPr>
            <a:endParaRPr lang="es-MX" sz="1400" b="1" dirty="0">
              <a:solidFill>
                <a:schemeClr val="tx1"/>
              </a:solidFill>
            </a:endParaRPr>
          </a:p>
        </p:txBody>
      </p:sp>
      <p:grpSp>
        <p:nvGrpSpPr>
          <p:cNvPr id="2" name="18 Grupo"/>
          <p:cNvGrpSpPr/>
          <p:nvPr/>
        </p:nvGrpSpPr>
        <p:grpSpPr>
          <a:xfrm>
            <a:off x="6984048" y="2708920"/>
            <a:ext cx="1006126" cy="648072"/>
            <a:chOff x="6984048" y="2504047"/>
            <a:chExt cx="1006126" cy="648072"/>
          </a:xfrm>
        </p:grpSpPr>
        <p:cxnSp>
          <p:nvCxnSpPr>
            <p:cNvPr id="34" name="33 Conector recto"/>
            <p:cNvCxnSpPr>
              <a:stCxn id="6" idx="6"/>
            </p:cNvCxnSpPr>
            <p:nvPr/>
          </p:nvCxnSpPr>
          <p:spPr>
            <a:xfrm>
              <a:off x="6984048" y="3122856"/>
              <a:ext cx="972328" cy="18112"/>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35 Conector recto de flecha"/>
            <p:cNvCxnSpPr/>
            <p:nvPr/>
          </p:nvCxnSpPr>
          <p:spPr>
            <a:xfrm rot="5400000" flipH="1" flipV="1">
              <a:off x="7660390" y="2822335"/>
              <a:ext cx="648072" cy="11496"/>
            </a:xfrm>
            <a:prstGeom prst="straightConnector1">
              <a:avLst/>
            </a:prstGeom>
            <a:ln>
              <a:tailEnd type="oval"/>
            </a:ln>
          </p:spPr>
          <p:style>
            <a:lnRef idx="1">
              <a:schemeClr val="accent2"/>
            </a:lnRef>
            <a:fillRef idx="0">
              <a:schemeClr val="accent2"/>
            </a:fillRef>
            <a:effectRef idx="0">
              <a:schemeClr val="accent2"/>
            </a:effectRef>
            <a:fontRef idx="minor">
              <a:schemeClr val="tx1"/>
            </a:fontRef>
          </p:style>
        </p:cxnSp>
      </p:grpSp>
      <p:sp>
        <p:nvSpPr>
          <p:cNvPr id="21" name="20 Marcador de número de diapositiva"/>
          <p:cNvSpPr>
            <a:spLocks noGrp="1"/>
          </p:cNvSpPr>
          <p:nvPr>
            <p:ph type="sldNum" sz="quarter" idx="12"/>
          </p:nvPr>
        </p:nvSpPr>
        <p:spPr/>
        <p:txBody>
          <a:bodyPr/>
          <a:lstStyle/>
          <a:p>
            <a:fld id="{863DAC2C-C515-4487-A285-EDDAB0EBC0A4}" type="slidenum">
              <a:rPr lang="es-MX" smtClean="0"/>
              <a:pPr/>
              <a:t>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600" decel="100000"/>
                                        <p:tgtEl>
                                          <p:spTgt spid="8"/>
                                        </p:tgtEl>
                                      </p:cBhvr>
                                    </p:animEffect>
                                    <p:anim calcmode="lin" valueType="num">
                                      <p:cBhvr>
                                        <p:cTn id="8" dur="1600" decel="100000" fill="hold"/>
                                        <p:tgtEl>
                                          <p:spTgt spid="8"/>
                                        </p:tgtEl>
                                        <p:attrNameLst>
                                          <p:attrName>style.rotation</p:attrName>
                                        </p:attrNameLst>
                                      </p:cBhvr>
                                      <p:tavLst>
                                        <p:tav tm="0">
                                          <p:val>
                                            <p:fltVal val="-90"/>
                                          </p:val>
                                        </p:tav>
                                        <p:tav tm="100000">
                                          <p:val>
                                            <p:fltVal val="0"/>
                                          </p:val>
                                        </p:tav>
                                      </p:tavLst>
                                    </p:anim>
                                    <p:anim calcmode="lin" valueType="num">
                                      <p:cBhvr>
                                        <p:cTn id="9" dur="1600" decel="100000" fill="hold"/>
                                        <p:tgtEl>
                                          <p:spTgt spid="8"/>
                                        </p:tgtEl>
                                        <p:attrNameLst>
                                          <p:attrName>ppt_x</p:attrName>
                                        </p:attrNameLst>
                                      </p:cBhvr>
                                      <p:tavLst>
                                        <p:tav tm="0">
                                          <p:val>
                                            <p:strVal val="#ppt_x+0.4"/>
                                          </p:val>
                                        </p:tav>
                                        <p:tav tm="100000">
                                          <p:val>
                                            <p:strVal val="#ppt_x-0.05"/>
                                          </p:val>
                                        </p:tav>
                                      </p:tavLst>
                                    </p:anim>
                                    <p:anim calcmode="lin" valueType="num">
                                      <p:cBhvr>
                                        <p:cTn id="10" dur="1600" decel="100000" fill="hold"/>
                                        <p:tgtEl>
                                          <p:spTgt spid="8"/>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8"/>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000" fill="hold"/>
                                        <p:tgtEl>
                                          <p:spTgt spid="4"/>
                                        </p:tgtEl>
                                        <p:attrNameLst>
                                          <p:attrName>ppt_w</p:attrName>
                                        </p:attrNameLst>
                                      </p:cBhvr>
                                      <p:tavLst>
                                        <p:tav tm="0">
                                          <p:val>
                                            <p:strVal val="#ppt_w*0.70"/>
                                          </p:val>
                                        </p:tav>
                                        <p:tav tm="100000">
                                          <p:val>
                                            <p:strVal val="#ppt_w"/>
                                          </p:val>
                                        </p:tav>
                                      </p:tavLst>
                                    </p:anim>
                                    <p:anim calcmode="lin" valueType="num">
                                      <p:cBhvr>
                                        <p:cTn id="18" dur="2000" fill="hold"/>
                                        <p:tgtEl>
                                          <p:spTgt spid="4"/>
                                        </p:tgtEl>
                                        <p:attrNameLst>
                                          <p:attrName>ppt_h</p:attrName>
                                        </p:attrNameLst>
                                      </p:cBhvr>
                                      <p:tavLst>
                                        <p:tav tm="0">
                                          <p:val>
                                            <p:strVal val="#ppt_h"/>
                                          </p:val>
                                        </p:tav>
                                        <p:tav tm="100000">
                                          <p:val>
                                            <p:strVal val="#ppt_h"/>
                                          </p:val>
                                        </p:tav>
                                      </p:tavLst>
                                    </p:anim>
                                    <p:animEffect transition="in" filter="fade">
                                      <p:cBhvr>
                                        <p:cTn id="19" dur="2000"/>
                                        <p:tgtEl>
                                          <p:spTgt spid="4"/>
                                        </p:tgtEl>
                                      </p:cBhvr>
                                    </p:animEffect>
                                  </p:childTnLst>
                                </p:cTn>
                              </p:par>
                            </p:childTnLst>
                          </p:cTn>
                        </p:par>
                        <p:par>
                          <p:cTn id="20" fill="hold">
                            <p:stCondLst>
                              <p:cond delay="2000"/>
                            </p:stCondLst>
                            <p:childTnLst>
                              <p:par>
                                <p:cTn id="21" presetID="3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600" decel="100000"/>
                                        <p:tgtEl>
                                          <p:spTgt spid="5"/>
                                        </p:tgtEl>
                                      </p:cBhvr>
                                    </p:animEffect>
                                    <p:anim calcmode="lin" valueType="num">
                                      <p:cBhvr>
                                        <p:cTn id="24" dur="1600" decel="100000" fill="hold"/>
                                        <p:tgtEl>
                                          <p:spTgt spid="5"/>
                                        </p:tgtEl>
                                        <p:attrNameLst>
                                          <p:attrName>style.rotation</p:attrName>
                                        </p:attrNameLst>
                                      </p:cBhvr>
                                      <p:tavLst>
                                        <p:tav tm="0">
                                          <p:val>
                                            <p:fltVal val="-90"/>
                                          </p:val>
                                        </p:tav>
                                        <p:tav tm="100000">
                                          <p:val>
                                            <p:fltVal val="0"/>
                                          </p:val>
                                        </p:tav>
                                      </p:tavLst>
                                    </p:anim>
                                    <p:anim calcmode="lin" valueType="num">
                                      <p:cBhvr>
                                        <p:cTn id="25" dur="1600" decel="100000" fill="hold"/>
                                        <p:tgtEl>
                                          <p:spTgt spid="5"/>
                                        </p:tgtEl>
                                        <p:attrNameLst>
                                          <p:attrName>ppt_x</p:attrName>
                                        </p:attrNameLst>
                                      </p:cBhvr>
                                      <p:tavLst>
                                        <p:tav tm="0">
                                          <p:val>
                                            <p:strVal val="#ppt_x+0.4"/>
                                          </p:val>
                                        </p:tav>
                                        <p:tav tm="100000">
                                          <p:val>
                                            <p:strVal val="#ppt_x-0.05"/>
                                          </p:val>
                                        </p:tav>
                                      </p:tavLst>
                                    </p:anim>
                                    <p:anim calcmode="lin" valueType="num">
                                      <p:cBhvr>
                                        <p:cTn id="26" dur="1600" decel="100000" fill="hold"/>
                                        <p:tgtEl>
                                          <p:spTgt spid="5"/>
                                        </p:tgtEl>
                                        <p:attrNameLst>
                                          <p:attrName>ppt_y</p:attrName>
                                        </p:attrNameLst>
                                      </p:cBhvr>
                                      <p:tavLst>
                                        <p:tav tm="0">
                                          <p:val>
                                            <p:strVal val="#ppt_y-0.4"/>
                                          </p:val>
                                        </p:tav>
                                        <p:tav tm="100000">
                                          <p:val>
                                            <p:strVal val="#ppt_y+0.1"/>
                                          </p:val>
                                        </p:tav>
                                      </p:tavLst>
                                    </p:anim>
                                    <p:anim calcmode="lin" valueType="num">
                                      <p:cBhvr>
                                        <p:cTn id="27" dur="400" accel="100000" fill="hold">
                                          <p:stCondLst>
                                            <p:cond delay="1600"/>
                                          </p:stCondLst>
                                        </p:cTn>
                                        <p:tgtEl>
                                          <p:spTgt spid="5"/>
                                        </p:tgtEl>
                                        <p:attrNameLst>
                                          <p:attrName>ppt_x</p:attrName>
                                        </p:attrNameLst>
                                      </p:cBhvr>
                                      <p:tavLst>
                                        <p:tav tm="0">
                                          <p:val>
                                            <p:strVal val="#ppt_x-0.05"/>
                                          </p:val>
                                        </p:tav>
                                        <p:tav tm="100000">
                                          <p:val>
                                            <p:strVal val="#ppt_x"/>
                                          </p:val>
                                        </p:tav>
                                      </p:tavLst>
                                    </p:anim>
                                    <p:anim calcmode="lin" valueType="num">
                                      <p:cBhvr>
                                        <p:cTn id="28" dur="400" accel="100000" fill="hold">
                                          <p:stCondLst>
                                            <p:cond delay="1600"/>
                                          </p:stCondLst>
                                        </p:cTn>
                                        <p:tgtEl>
                                          <p:spTgt spid="5"/>
                                        </p:tgtEl>
                                        <p:attrNameLst>
                                          <p:attrName>ppt_y</p:attrName>
                                        </p:attrNameLst>
                                      </p:cBhvr>
                                      <p:tavLst>
                                        <p:tav tm="0">
                                          <p:val>
                                            <p:strVal val="#ppt_y+0.1"/>
                                          </p:val>
                                        </p:tav>
                                        <p:tav tm="100000">
                                          <p:val>
                                            <p:strVal val="#ppt_y"/>
                                          </p:val>
                                        </p:tav>
                                      </p:tavLst>
                                    </p:anim>
                                  </p:childTnLst>
                                </p:cTn>
                              </p:par>
                            </p:childTnLst>
                          </p:cTn>
                        </p:par>
                        <p:par>
                          <p:cTn id="29" fill="hold">
                            <p:stCondLst>
                              <p:cond delay="4000"/>
                            </p:stCondLst>
                            <p:childTnLst>
                              <p:par>
                                <p:cTn id="30" presetID="1"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childTnLst>
                                </p:cTn>
                              </p:par>
                            </p:childTnLst>
                          </p:cTn>
                        </p:par>
                        <p:par>
                          <p:cTn id="32" fill="hold">
                            <p:stCondLst>
                              <p:cond delay="4000"/>
                            </p:stCondLst>
                            <p:childTnLst>
                              <p:par>
                                <p:cTn id="33" presetID="45" presetClass="entr" presetSubtype="0" fill="hold" grpId="0" nodeType="afterEffect">
                                  <p:stCondLst>
                                    <p:cond delay="0"/>
                                  </p:stCondLst>
                                  <p:iterate type="lt">
                                    <p:tmPct val="10000"/>
                                  </p:iterate>
                                  <p:childTnLst>
                                    <p:set>
                                      <p:cBhvr>
                                        <p:cTn id="34" dur="1" fill="hold">
                                          <p:stCondLst>
                                            <p:cond delay="0"/>
                                          </p:stCondLst>
                                        </p:cTn>
                                        <p:tgtEl>
                                          <p:spTgt spid="28"/>
                                        </p:tgtEl>
                                        <p:attrNameLst>
                                          <p:attrName>style.visibility</p:attrName>
                                        </p:attrNameLst>
                                      </p:cBhvr>
                                      <p:to>
                                        <p:strVal val="visible"/>
                                      </p:to>
                                    </p:set>
                                    <p:animEffect transition="in" filter="fade">
                                      <p:cBhvr>
                                        <p:cTn id="35" dur="2000"/>
                                        <p:tgtEl>
                                          <p:spTgt spid="28"/>
                                        </p:tgtEl>
                                      </p:cBhvr>
                                    </p:animEffect>
                                    <p:anim calcmode="lin" valueType="num">
                                      <p:cBhvr>
                                        <p:cTn id="36" dur="2000" fill="hold"/>
                                        <p:tgtEl>
                                          <p:spTgt spid="28"/>
                                        </p:tgtEl>
                                        <p:attrNameLst>
                                          <p:attrName>ppt_w</p:attrName>
                                        </p:attrNameLst>
                                      </p:cBhvr>
                                      <p:tavLst>
                                        <p:tav tm="0" fmla="#ppt_w*sin(2.5*pi*$)">
                                          <p:val>
                                            <p:fltVal val="0"/>
                                          </p:val>
                                        </p:tav>
                                        <p:tav tm="100000">
                                          <p:val>
                                            <p:fltVal val="1"/>
                                          </p:val>
                                        </p:tav>
                                      </p:tavLst>
                                    </p:anim>
                                    <p:anim calcmode="lin" valueType="num">
                                      <p:cBhvr>
                                        <p:cTn id="37" dur="2000" fill="hold"/>
                                        <p:tgtEl>
                                          <p:spTgt spid="28"/>
                                        </p:tgtEl>
                                        <p:attrNameLst>
                                          <p:attrName>ppt_h</p:attrName>
                                        </p:attrNameLst>
                                      </p:cBhvr>
                                      <p:tavLst>
                                        <p:tav tm="0">
                                          <p:val>
                                            <p:strVal val="#ppt_h"/>
                                          </p:val>
                                        </p:tav>
                                        <p:tav tm="100000">
                                          <p:val>
                                            <p:strVal val="#ppt_h"/>
                                          </p:val>
                                        </p:tav>
                                      </p:tavLst>
                                    </p:anim>
                                  </p:childTnLst>
                                </p:cTn>
                              </p:par>
                            </p:childTnLst>
                          </p:cTn>
                        </p:par>
                        <p:par>
                          <p:cTn id="38" fill="hold">
                            <p:stCondLst>
                              <p:cond delay="39800"/>
                            </p:stCondLst>
                            <p:childTnLst>
                              <p:par>
                                <p:cTn id="39" presetID="3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600" decel="100000"/>
                                        <p:tgtEl>
                                          <p:spTgt spid="6"/>
                                        </p:tgtEl>
                                      </p:cBhvr>
                                    </p:animEffect>
                                    <p:anim calcmode="lin" valueType="num">
                                      <p:cBhvr>
                                        <p:cTn id="42" dur="1600" decel="100000" fill="hold"/>
                                        <p:tgtEl>
                                          <p:spTgt spid="6"/>
                                        </p:tgtEl>
                                        <p:attrNameLst>
                                          <p:attrName>style.rotation</p:attrName>
                                        </p:attrNameLst>
                                      </p:cBhvr>
                                      <p:tavLst>
                                        <p:tav tm="0">
                                          <p:val>
                                            <p:fltVal val="-90"/>
                                          </p:val>
                                        </p:tav>
                                        <p:tav tm="100000">
                                          <p:val>
                                            <p:fltVal val="0"/>
                                          </p:val>
                                        </p:tav>
                                      </p:tavLst>
                                    </p:anim>
                                    <p:anim calcmode="lin" valueType="num">
                                      <p:cBhvr>
                                        <p:cTn id="43" dur="1600" decel="100000" fill="hold"/>
                                        <p:tgtEl>
                                          <p:spTgt spid="6"/>
                                        </p:tgtEl>
                                        <p:attrNameLst>
                                          <p:attrName>ppt_x</p:attrName>
                                        </p:attrNameLst>
                                      </p:cBhvr>
                                      <p:tavLst>
                                        <p:tav tm="0">
                                          <p:val>
                                            <p:strVal val="#ppt_x+0.4"/>
                                          </p:val>
                                        </p:tav>
                                        <p:tav tm="100000">
                                          <p:val>
                                            <p:strVal val="#ppt_x-0.05"/>
                                          </p:val>
                                        </p:tav>
                                      </p:tavLst>
                                    </p:anim>
                                    <p:anim calcmode="lin" valueType="num">
                                      <p:cBhvr>
                                        <p:cTn id="44" dur="1600" decel="100000" fill="hold"/>
                                        <p:tgtEl>
                                          <p:spTgt spid="6"/>
                                        </p:tgtEl>
                                        <p:attrNameLst>
                                          <p:attrName>ppt_y</p:attrName>
                                        </p:attrNameLst>
                                      </p:cBhvr>
                                      <p:tavLst>
                                        <p:tav tm="0">
                                          <p:val>
                                            <p:strVal val="#ppt_y-0.4"/>
                                          </p:val>
                                        </p:tav>
                                        <p:tav tm="100000">
                                          <p:val>
                                            <p:strVal val="#ppt_y+0.1"/>
                                          </p:val>
                                        </p:tav>
                                      </p:tavLst>
                                    </p:anim>
                                    <p:anim calcmode="lin" valueType="num">
                                      <p:cBhvr>
                                        <p:cTn id="45" dur="400" accel="100000" fill="hold">
                                          <p:stCondLst>
                                            <p:cond delay="1600"/>
                                          </p:stCondLst>
                                        </p:cTn>
                                        <p:tgtEl>
                                          <p:spTgt spid="6"/>
                                        </p:tgtEl>
                                        <p:attrNameLst>
                                          <p:attrName>ppt_x</p:attrName>
                                        </p:attrNameLst>
                                      </p:cBhvr>
                                      <p:tavLst>
                                        <p:tav tm="0">
                                          <p:val>
                                            <p:strVal val="#ppt_x-0.05"/>
                                          </p:val>
                                        </p:tav>
                                        <p:tav tm="100000">
                                          <p:val>
                                            <p:strVal val="#ppt_x"/>
                                          </p:val>
                                        </p:tav>
                                      </p:tavLst>
                                    </p:anim>
                                    <p:anim calcmode="lin" valueType="num">
                                      <p:cBhvr>
                                        <p:cTn id="46" dur="400" accel="100000" fill="hold">
                                          <p:stCondLst>
                                            <p:cond delay="1600"/>
                                          </p:stCondLst>
                                        </p:cTn>
                                        <p:tgtEl>
                                          <p:spTgt spid="6"/>
                                        </p:tgtEl>
                                        <p:attrNameLst>
                                          <p:attrName>ppt_y</p:attrName>
                                        </p:attrNameLst>
                                      </p:cBhvr>
                                      <p:tavLst>
                                        <p:tav tm="0">
                                          <p:val>
                                            <p:strVal val="#ppt_y+0.1"/>
                                          </p:val>
                                        </p:tav>
                                        <p:tav tm="100000">
                                          <p:val>
                                            <p:strVal val="#ppt_y"/>
                                          </p:val>
                                        </p:tav>
                                      </p:tavLst>
                                    </p:anim>
                                  </p:childTnLst>
                                </p:cTn>
                              </p:par>
                            </p:childTnLst>
                          </p:cTn>
                        </p:par>
                        <p:par>
                          <p:cTn id="47" fill="hold">
                            <p:stCondLst>
                              <p:cond delay="41800"/>
                            </p:stCondLst>
                            <p:childTnLst>
                              <p:par>
                                <p:cTn id="48" presetID="10" presetClass="entr" presetSubtype="0"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2000"/>
                                        <p:tgtEl>
                                          <p:spTgt spid="2"/>
                                        </p:tgtEl>
                                      </p:cBhvr>
                                    </p:animEffect>
                                  </p:childTnLst>
                                </p:cTn>
                              </p:par>
                            </p:childTnLst>
                          </p:cTn>
                        </p:par>
                        <p:par>
                          <p:cTn id="51" fill="hold">
                            <p:stCondLst>
                              <p:cond delay="43800"/>
                            </p:stCondLst>
                            <p:childTnLst>
                              <p:par>
                                <p:cTn id="52" presetID="31" presetClass="entr" presetSubtype="0" fill="hold" grpId="0" nodeType="afterEffect">
                                  <p:stCondLst>
                                    <p:cond delay="0"/>
                                  </p:stCondLst>
                                  <p:iterate type="lt">
                                    <p:tmPct val="5000"/>
                                  </p:iterate>
                                  <p:childTnLst>
                                    <p:set>
                                      <p:cBhvr>
                                        <p:cTn id="53" dur="1" fill="hold">
                                          <p:stCondLst>
                                            <p:cond delay="0"/>
                                          </p:stCondLst>
                                        </p:cTn>
                                        <p:tgtEl>
                                          <p:spTgt spid="29"/>
                                        </p:tgtEl>
                                        <p:attrNameLst>
                                          <p:attrName>style.visibility</p:attrName>
                                        </p:attrNameLst>
                                      </p:cBhvr>
                                      <p:to>
                                        <p:strVal val="visible"/>
                                      </p:to>
                                    </p:set>
                                    <p:anim calcmode="lin" valueType="num">
                                      <p:cBhvr>
                                        <p:cTn id="54" dur="2000" fill="hold"/>
                                        <p:tgtEl>
                                          <p:spTgt spid="29"/>
                                        </p:tgtEl>
                                        <p:attrNameLst>
                                          <p:attrName>ppt_w</p:attrName>
                                        </p:attrNameLst>
                                      </p:cBhvr>
                                      <p:tavLst>
                                        <p:tav tm="0">
                                          <p:val>
                                            <p:fltVal val="0"/>
                                          </p:val>
                                        </p:tav>
                                        <p:tav tm="100000">
                                          <p:val>
                                            <p:strVal val="#ppt_w"/>
                                          </p:val>
                                        </p:tav>
                                      </p:tavLst>
                                    </p:anim>
                                    <p:anim calcmode="lin" valueType="num">
                                      <p:cBhvr>
                                        <p:cTn id="55" dur="2000" fill="hold"/>
                                        <p:tgtEl>
                                          <p:spTgt spid="29"/>
                                        </p:tgtEl>
                                        <p:attrNameLst>
                                          <p:attrName>ppt_h</p:attrName>
                                        </p:attrNameLst>
                                      </p:cBhvr>
                                      <p:tavLst>
                                        <p:tav tm="0">
                                          <p:val>
                                            <p:fltVal val="0"/>
                                          </p:val>
                                        </p:tav>
                                        <p:tav tm="100000">
                                          <p:val>
                                            <p:strVal val="#ppt_h"/>
                                          </p:val>
                                        </p:tav>
                                      </p:tavLst>
                                    </p:anim>
                                    <p:anim calcmode="lin" valueType="num">
                                      <p:cBhvr>
                                        <p:cTn id="56" dur="2000" fill="hold"/>
                                        <p:tgtEl>
                                          <p:spTgt spid="29"/>
                                        </p:tgtEl>
                                        <p:attrNameLst>
                                          <p:attrName>style.rotation</p:attrName>
                                        </p:attrNameLst>
                                      </p:cBhvr>
                                      <p:tavLst>
                                        <p:tav tm="0">
                                          <p:val>
                                            <p:fltVal val="90"/>
                                          </p:val>
                                        </p:tav>
                                        <p:tav tm="100000">
                                          <p:val>
                                            <p:fltVal val="0"/>
                                          </p:val>
                                        </p:tav>
                                      </p:tavLst>
                                    </p:anim>
                                    <p:animEffect transition="in" filter="fade">
                                      <p:cBhvr>
                                        <p:cTn id="57"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5" grpId="0" animBg="1"/>
      <p:bldP spid="6" grpId="0" animBg="1"/>
      <p:bldP spid="28" grpId="0"/>
      <p:bldP spid="2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70</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Vientos de cambio</a:t>
            </a:r>
            <a:br>
              <a:rPr lang="es-MX" dirty="0" smtClean="0"/>
            </a:br>
            <a:endParaRPr lang="es-MX" dirty="0"/>
          </a:p>
        </p:txBody>
      </p:sp>
      <p:sp>
        <p:nvSpPr>
          <p:cNvPr id="6"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fontScale="90000"/>
          </a:bodyPr>
          <a:lstStyle/>
          <a:p>
            <a:pPr algn="r"/>
            <a:r>
              <a:rPr lang="es-MX" dirty="0" smtClean="0"/>
              <a:t/>
            </a:r>
            <a:br>
              <a:rPr lang="es-MX" dirty="0" smtClean="0"/>
            </a:br>
            <a:r>
              <a:rPr lang="es-MX" dirty="0" smtClean="0"/>
              <a:t>Y AHORA… ¡A EMPRENDER EL VUELO!</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71</a:t>
            </a:fld>
            <a:endParaRPr lang="es-MX"/>
          </a:p>
        </p:txBody>
      </p:sp>
      <p:sp>
        <p:nvSpPr>
          <p:cNvPr id="7"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a:t>
            </a:r>
            <a:r>
              <a:rPr lang="es-MX" cap="all" dirty="0" smtClean="0">
                <a:effectLst>
                  <a:outerShdw blurRad="38100" dist="38100" dir="2700000" algn="tl">
                    <a:srgbClr val="000000">
                      <a:alpha val="43137"/>
                    </a:srgbClr>
                  </a:outerShdw>
                </a:effectLst>
              </a:rPr>
              <a:t> Aprender a Aprender</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a:t>
            </a:r>
            <a:r>
              <a:rPr lang="es-MX" cap="all" dirty="0" smtClean="0">
                <a:effectLst>
                  <a:outerShdw blurRad="38100" dist="38100" dir="2700000" algn="tl">
                    <a:srgbClr val="000000">
                      <a:alpha val="43137"/>
                    </a:srgbClr>
                  </a:outerShdw>
                </a:effectLst>
              </a:rPr>
              <a:t>: Aplicar nuevos aprendizajes al contexto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1000"/>
                                        <p:tgtEl>
                                          <p:spTgt spid="7">
                                            <p:txEl>
                                              <p:pRg st="2" end="2"/>
                                            </p:txEl>
                                          </p:spTgt>
                                        </p:tgtEl>
                                      </p:cBhvr>
                                    </p:animEffect>
                                    <p:anim calcmode="lin" valueType="num">
                                      <p:cBhvr>
                                        <p:cTn id="14" dur="1000" fill="hold"/>
                                        <p:tgtEl>
                                          <p:spTgt spid="7">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850106"/>
          </a:xfrm>
        </p:spPr>
        <p:txBody>
          <a:bodyPr/>
          <a:lstStyle/>
          <a:p>
            <a:r>
              <a:rPr lang="es-MX" dirty="0" smtClean="0"/>
              <a:t/>
            </a:r>
            <a:br>
              <a:rPr lang="es-MX" dirty="0" smtClean="0"/>
            </a:br>
            <a:r>
              <a:rPr lang="es-MX" dirty="0" smtClean="0"/>
              <a:t>Y AHORA… ¡A EMPRENDER EL VUELO!</a:t>
            </a:r>
            <a:br>
              <a:rPr lang="es-MX" dirty="0" smtClean="0"/>
            </a:b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72</a:t>
            </a:fld>
            <a:endParaRPr lang="es-MX"/>
          </a:p>
        </p:txBody>
      </p:sp>
      <p:sp>
        <p:nvSpPr>
          <p:cNvPr id="5" name="2 Marcador de contenido"/>
          <p:cNvSpPr>
            <a:spLocks noGrp="1"/>
          </p:cNvSpPr>
          <p:nvPr>
            <p:ph idx="1"/>
          </p:nvPr>
        </p:nvSpPr>
        <p:spPr>
          <a:xfrm>
            <a:off x="467544" y="1340768"/>
            <a:ext cx="8229600" cy="4741987"/>
          </a:xfrm>
        </p:spPr>
        <p:txBody>
          <a:bodyPr>
            <a:noAutofit/>
          </a:bodyPr>
          <a:lstStyle/>
          <a:p>
            <a:r>
              <a:rPr lang="es-MX" sz="1600" dirty="0" smtClean="0"/>
              <a:t>El </a:t>
            </a:r>
            <a:r>
              <a:rPr lang="es-MX" sz="1600" b="1" dirty="0" smtClean="0"/>
              <a:t>objetivo</a:t>
            </a:r>
            <a:r>
              <a:rPr lang="es-MX" sz="1600" dirty="0" smtClean="0"/>
              <a:t> de la actividad es  evaluar el impacto y la utilidad de incorporar nuevos aprendizajes, según distintos contextos. Para ello, los aprendizajes esperados son:</a:t>
            </a:r>
          </a:p>
          <a:p>
            <a:pPr>
              <a:buNone/>
            </a:pPr>
            <a:endParaRPr lang="es-MX" sz="1600" dirty="0" smtClean="0"/>
          </a:p>
          <a:p>
            <a:pPr lvl="1"/>
            <a:r>
              <a:rPr lang="es-MX" sz="1600" b="1" u="sng" dirty="0" smtClean="0"/>
              <a:t>Conocimiento</a:t>
            </a:r>
            <a:r>
              <a:rPr lang="es-MX" sz="1600" b="1" dirty="0" smtClean="0"/>
              <a:t>: </a:t>
            </a:r>
            <a:r>
              <a:rPr lang="es-MX" sz="1600" dirty="0" smtClean="0">
                <a:solidFill>
                  <a:schemeClr val="dk1"/>
                </a:solidFill>
              </a:rPr>
              <a:t>Contrastar requerimientos de diferentes aprendizajes, según los contextos laborales de cada cual. </a:t>
            </a:r>
          </a:p>
          <a:p>
            <a:pPr lvl="1">
              <a:buNone/>
            </a:pPr>
            <a:endParaRPr lang="es-MX" sz="1600" dirty="0" smtClean="0">
              <a:solidFill>
                <a:schemeClr val="dk1"/>
              </a:solidFill>
            </a:endParaRPr>
          </a:p>
          <a:p>
            <a:pPr lvl="1"/>
            <a:r>
              <a:rPr lang="es-MX" sz="1600" b="1" u="sng" dirty="0" smtClean="0"/>
              <a:t>Habilidad</a:t>
            </a:r>
            <a:r>
              <a:rPr lang="es-MX" sz="1600" dirty="0" smtClean="0">
                <a:solidFill>
                  <a:schemeClr val="dk1"/>
                </a:solidFill>
              </a:rPr>
              <a:t>: Identificar las ganancias personales y para el ambiente laboral, al aplicar determinados aprendizajes. </a:t>
            </a:r>
          </a:p>
          <a:p>
            <a:pPr lvl="1">
              <a:buNone/>
            </a:pPr>
            <a:endParaRPr lang="es-MX" sz="1600" dirty="0" smtClean="0">
              <a:solidFill>
                <a:schemeClr val="dk1"/>
              </a:solidFill>
            </a:endParaRPr>
          </a:p>
          <a:p>
            <a:pPr lvl="1"/>
            <a:r>
              <a:rPr lang="es-MX" sz="1600" b="1" u="sng" dirty="0" smtClean="0"/>
              <a:t>Actitud</a:t>
            </a:r>
            <a:r>
              <a:rPr lang="es-MX" sz="1600" b="1" dirty="0" smtClean="0"/>
              <a:t>: </a:t>
            </a:r>
            <a:r>
              <a:rPr lang="es-MX" sz="1600" dirty="0" smtClean="0">
                <a:solidFill>
                  <a:schemeClr val="dk1"/>
                </a:solidFill>
              </a:rPr>
              <a:t>Disponerse a nuevos requerimientos de aprendizaje, a partir de un determinado contexto.</a:t>
            </a:r>
          </a:p>
          <a:p>
            <a:pPr lvl="1"/>
            <a:endParaRPr lang="es-MX" sz="1600" dirty="0" smtClean="0">
              <a:solidFill>
                <a:schemeClr val="dk1"/>
              </a:solidFill>
            </a:endParaRPr>
          </a:p>
          <a:p>
            <a:pPr lvl="1"/>
            <a:endParaRPr lang="es-MX" sz="1600" dirty="0" smtClean="0">
              <a:solidFill>
                <a:schemeClr val="dk1"/>
              </a:solidFill>
            </a:endParaRPr>
          </a:p>
          <a:p>
            <a:pPr lvl="1"/>
            <a:endParaRPr lang="es-MX" sz="1600" dirty="0" smtClean="0">
              <a:solidFill>
                <a:schemeClr val="dk1"/>
              </a:solidFill>
            </a:endParaRPr>
          </a:p>
          <a:p>
            <a:pPr lvl="1" algn="just"/>
            <a:endParaRPr lang="es-MX" sz="1600" b="1" u="sng" dirty="0" smtClean="0"/>
          </a:p>
          <a:p>
            <a:endParaRPr lang="es-MX"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5">
                                            <p:txEl>
                                              <p:pRg st="0" end="0"/>
                                            </p:txEl>
                                          </p:spTgt>
                                        </p:tgtEl>
                                      </p:cBhvr>
                                    </p:animEffect>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anim calcmode="lin" valueType="num">
                                      <p:cBhvr>
                                        <p:cTn id="14" dur="2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5" dur="2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7" presetClass="entr" presetSubtype="0"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2000"/>
                                        <p:tgtEl>
                                          <p:spTgt spid="5">
                                            <p:txEl>
                                              <p:pRg st="4" end="4"/>
                                            </p:txEl>
                                          </p:spTgt>
                                        </p:tgtEl>
                                      </p:cBhvr>
                                    </p:animEffect>
                                    <p:anim calcmode="lin" valueType="num">
                                      <p:cBhvr>
                                        <p:cTn id="20" dur="2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1" dur="2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47" presetClass="entr" presetSubtype="0" fill="hold" nodeType="after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1000"/>
                                        <p:tgtEl>
                                          <p:spTgt spid="5">
                                            <p:txEl>
                                              <p:pRg st="6" end="6"/>
                                            </p:txEl>
                                          </p:spTgt>
                                        </p:tgtEl>
                                      </p:cBhvr>
                                    </p:animEffect>
                                    <p:anim calcmode="lin" valueType="num">
                                      <p:cBhvr>
                                        <p:cTn id="26"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73</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Y AHORA… ¡A EMPRENDER EL VUELO!</a:t>
            </a:r>
            <a:br>
              <a:rPr lang="es-MX" dirty="0" smtClean="0"/>
            </a:br>
            <a:endParaRPr lang="es-MX" dirty="0"/>
          </a:p>
        </p:txBody>
      </p:sp>
      <p:graphicFrame>
        <p:nvGraphicFramePr>
          <p:cNvPr id="6" name="5 Tabla"/>
          <p:cNvGraphicFramePr>
            <a:graphicFrameLocks noGrp="1"/>
          </p:cNvGraphicFramePr>
          <p:nvPr/>
        </p:nvGraphicFramePr>
        <p:xfrm>
          <a:off x="323528" y="1268760"/>
          <a:ext cx="8496944" cy="4876800"/>
        </p:xfrm>
        <a:graphic>
          <a:graphicData uri="http://schemas.openxmlformats.org/drawingml/2006/table">
            <a:tbl>
              <a:tblPr firstRow="1" bandRow="1">
                <a:tableStyleId>{5940675A-B579-460E-94D1-54222C63F5DA}</a:tableStyleId>
              </a:tblPr>
              <a:tblGrid>
                <a:gridCol w="2304256"/>
                <a:gridCol w="6192688"/>
              </a:tblGrid>
              <a:tr h="226824">
                <a:tc gridSpan="2">
                  <a:txBody>
                    <a:bodyPr/>
                    <a:lstStyle/>
                    <a:p>
                      <a:pPr algn="ctr"/>
                      <a:r>
                        <a:rPr lang="es-MX" b="1" dirty="0" smtClean="0">
                          <a:solidFill>
                            <a:schemeClr val="bg1"/>
                          </a:solidFill>
                        </a:rPr>
                        <a:t>Tipos</a:t>
                      </a:r>
                      <a:r>
                        <a:rPr lang="es-MX" b="1" baseline="0" dirty="0" smtClean="0">
                          <a:solidFill>
                            <a:schemeClr val="bg1"/>
                          </a:solidFill>
                        </a:rPr>
                        <a:t> de Aprendizajes</a:t>
                      </a:r>
                      <a:endParaRPr lang="es-MX" b="1" dirty="0">
                        <a:solidFill>
                          <a:schemeClr val="bg1"/>
                        </a:solidFill>
                      </a:endParaRPr>
                    </a:p>
                  </a:txBody>
                  <a:tcPr>
                    <a:solidFill>
                      <a:srgbClr val="FF0000"/>
                    </a:solidFill>
                  </a:tcPr>
                </a:tc>
                <a:tc hMerge="1">
                  <a:txBody>
                    <a:bodyPr/>
                    <a:lstStyle/>
                    <a:p>
                      <a:endParaRPr lang="es-MX" dirty="0"/>
                    </a:p>
                  </a:txBody>
                  <a:tcPr/>
                </a:tc>
              </a:tr>
              <a:tr h="370840">
                <a:tc>
                  <a:txBody>
                    <a:bodyPr/>
                    <a:lstStyle/>
                    <a:p>
                      <a:r>
                        <a:rPr lang="es-MX" sz="1600" kern="1200" dirty="0" smtClean="0"/>
                        <a:t>Aprender, reaprender, desaprender y emprender </a:t>
                      </a:r>
                      <a:endParaRPr lang="es-MX" sz="1600" dirty="0"/>
                    </a:p>
                  </a:txBody>
                  <a:tcPr>
                    <a:solidFill>
                      <a:srgbClr val="FFD5D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600" kern="1200" dirty="0" smtClean="0"/>
                        <a:t>Son procesos que nos permiten adaptarnos en los diferentes contextos en que nos situemos en distintos momentos de nuestras vidas. Revisemos en qué consisten.</a:t>
                      </a:r>
                      <a:endParaRPr lang="es-MX" sz="1600" dirty="0"/>
                    </a:p>
                  </a:txBody>
                  <a:tcPr>
                    <a:solidFill>
                      <a:schemeClr val="bg1"/>
                    </a:solidFill>
                  </a:tcPr>
                </a:tc>
              </a:tr>
              <a:tr h="370840">
                <a:tc>
                  <a:txBody>
                    <a:bodyPr/>
                    <a:lstStyle/>
                    <a:p>
                      <a:r>
                        <a:rPr lang="es-MX" sz="1600" kern="1200" dirty="0" smtClean="0"/>
                        <a:t>Aprender a desaprender</a:t>
                      </a:r>
                      <a:endParaRPr lang="es-MX" sz="1600" dirty="0"/>
                    </a:p>
                  </a:txBody>
                  <a:tcPr>
                    <a:solidFill>
                      <a:srgbClr val="FFD5D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600" kern="1200" dirty="0" smtClean="0"/>
                        <a:t>Significa abandonar conocimientos o creencias erróneas que no responden a la realidad presente, pero que sí lo fueron en algún momento. Por ejemplo: cambiar el conocimiento de que el autobús que va a Poza Rica se demora ocho horas, por el conocimiento de que en la actualidad se demora sólo cuatro.</a:t>
                      </a:r>
                      <a:endParaRPr lang="es-MX" sz="1600" dirty="0"/>
                    </a:p>
                  </a:txBody>
                  <a:tcPr/>
                </a:tc>
              </a:tr>
              <a:tr h="370840">
                <a:tc>
                  <a:txBody>
                    <a:bodyPr/>
                    <a:lstStyle/>
                    <a:p>
                      <a:r>
                        <a:rPr lang="es-MX" sz="1600" kern="1200" dirty="0" smtClean="0"/>
                        <a:t>Aprender a reaprender</a:t>
                      </a:r>
                      <a:endParaRPr lang="es-MX" sz="1600" dirty="0"/>
                    </a:p>
                  </a:txBody>
                  <a:tcPr>
                    <a:solidFill>
                      <a:srgbClr val="FFD5D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600" kern="1200" dirty="0" smtClean="0"/>
                        <a:t>Implica corregir conocimientos que hemos tenido errados, a partir de un conocimiento falso. Por ejemplo: yo creí que era malo para leer. Ahora sé que si leo libros que me resultan interesantes, soy un estupendo lector.</a:t>
                      </a:r>
                      <a:endParaRPr lang="es-MX" sz="1600" dirty="0"/>
                    </a:p>
                  </a:txBody>
                  <a:tcPr/>
                </a:tc>
              </a:tr>
              <a:tr h="370840">
                <a:tc>
                  <a:txBody>
                    <a:bodyPr/>
                    <a:lstStyle/>
                    <a:p>
                      <a:r>
                        <a:rPr lang="es-MX" sz="1600" kern="1200" dirty="0" smtClean="0"/>
                        <a:t>Aprender a emprender</a:t>
                      </a:r>
                      <a:endParaRPr lang="es-MX" sz="1600" dirty="0"/>
                    </a:p>
                  </a:txBody>
                  <a:tcPr>
                    <a:solidFill>
                      <a:srgbClr val="FFD5D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600" kern="1200" dirty="0" smtClean="0"/>
                        <a:t>Es un concepto usado en la actualidad para significar el aprendizaje de llevar adelante desafíos basados en la iniciativa personal, que rompen con la rutina de hacer lo que siempre hacíamos. Por ejemplo: dejé de aceptar que todos los inviernos se inundara mi colonia e inicié una campaña anticipada de limpieza de drenajes, con todos los vecinos.</a:t>
                      </a:r>
                      <a:endParaRPr lang="es-MX" sz="1600" dirty="0"/>
                    </a:p>
                  </a:txBody>
                  <a:tcPr/>
                </a:tc>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Marcador de contenido"/>
          <p:cNvGraphicFramePr>
            <a:graphicFrameLocks noGrp="1"/>
          </p:cNvGraphicFramePr>
          <p:nvPr>
            <p:ph idx="1"/>
          </p:nvPr>
        </p:nvGraphicFramePr>
        <p:xfrm>
          <a:off x="468313" y="1458312"/>
          <a:ext cx="8229600" cy="4211320"/>
        </p:xfrm>
        <a:graphic>
          <a:graphicData uri="http://schemas.openxmlformats.org/drawingml/2006/table">
            <a:tbl>
              <a:tblPr firstRow="1" bandRow="1">
                <a:tableStyleId>{5940675A-B579-460E-94D1-54222C63F5DA}</a:tableStyleId>
              </a:tblPr>
              <a:tblGrid>
                <a:gridCol w="1583407"/>
                <a:gridCol w="6646193"/>
              </a:tblGrid>
              <a:tr h="370840">
                <a:tc gridSpan="2">
                  <a:txBody>
                    <a:bodyPr/>
                    <a:lstStyle/>
                    <a:p>
                      <a:pPr algn="ctr"/>
                      <a:r>
                        <a:rPr lang="es-MX" sz="1800" b="1" dirty="0" smtClean="0">
                          <a:solidFill>
                            <a:schemeClr val="bg1"/>
                          </a:solidFill>
                        </a:rPr>
                        <a:t>Obstáculos</a:t>
                      </a:r>
                      <a:r>
                        <a:rPr lang="es-MX" sz="1800" b="1" baseline="0" dirty="0" smtClean="0">
                          <a:solidFill>
                            <a:schemeClr val="bg1"/>
                          </a:solidFill>
                        </a:rPr>
                        <a:t>  para implementar nuevos aprendizajes </a:t>
                      </a:r>
                      <a:endParaRPr lang="es-MX" sz="1800" b="1" dirty="0">
                        <a:solidFill>
                          <a:schemeClr val="bg1"/>
                        </a:solidFill>
                      </a:endParaRPr>
                    </a:p>
                  </a:txBody>
                  <a:tcPr>
                    <a:solidFill>
                      <a:srgbClr val="FF0000"/>
                    </a:solidFill>
                  </a:tcPr>
                </a:tc>
                <a:tc hMerge="1">
                  <a:txBody>
                    <a:bodyPr/>
                    <a:lstStyle/>
                    <a:p>
                      <a:endParaRPr lang="es-MX" dirty="0"/>
                    </a:p>
                  </a:txBody>
                  <a:tcPr/>
                </a:tc>
              </a:tr>
              <a:tr h="370840">
                <a:tc>
                  <a:txBody>
                    <a:bodyPr/>
                    <a:lstStyle/>
                    <a:p>
                      <a:r>
                        <a:rPr lang="es-MX" sz="1800" kern="1200" dirty="0" smtClean="0"/>
                        <a:t>Fase de entrada</a:t>
                      </a:r>
                      <a:endParaRPr lang="es-MX" sz="1800" dirty="0"/>
                    </a:p>
                  </a:txBody>
                  <a:tcPr>
                    <a:solidFill>
                      <a:srgbClr val="FFD5D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kern="1200" dirty="0" smtClean="0"/>
                        <a:t>Es la primera aproximación diagnóstica de una realidad. En el plano laboral, por ejemplo, un individuo puede no percibir que la fusión de la empresa con otra va a significar readecuación de los cargos. Su lectura de la realidad es errada, porque cree que todo seguirá igual.</a:t>
                      </a:r>
                      <a:endParaRPr lang="es-MX" sz="1800" dirty="0"/>
                    </a:p>
                  </a:txBody>
                  <a:tcPr/>
                </a:tc>
              </a:tr>
              <a:tr h="370840">
                <a:tc>
                  <a:txBody>
                    <a:bodyPr/>
                    <a:lstStyle/>
                    <a:p>
                      <a:r>
                        <a:rPr lang="es-MX" sz="1800" kern="1200" dirty="0" smtClean="0"/>
                        <a:t>Elaboración</a:t>
                      </a:r>
                      <a:endParaRPr lang="es-MX" sz="1800" dirty="0"/>
                    </a:p>
                  </a:txBody>
                  <a:tcPr>
                    <a:solidFill>
                      <a:srgbClr val="FFD5D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kern="1200" dirty="0" smtClean="0"/>
                        <a:t>En esta fase se diseña la estrategia de adecuación al cambio. El individuo hace una lectura correcta de la realidad, pero no es capaz de reaccionar. Siguiendo el mismo ejemplo, el individuo percibe los cambios que vendrán con la fusión, pero no toma decisiones para ajustarse.</a:t>
                      </a:r>
                      <a:endParaRPr lang="es-MX" sz="1800" dirty="0"/>
                    </a:p>
                  </a:txBody>
                  <a:tcPr/>
                </a:tc>
              </a:tr>
              <a:tr h="370840">
                <a:tc>
                  <a:txBody>
                    <a:bodyPr/>
                    <a:lstStyle/>
                    <a:p>
                      <a:r>
                        <a:rPr lang="es-MX" sz="1800" kern="1200" dirty="0" smtClean="0"/>
                        <a:t>Fase de salida</a:t>
                      </a:r>
                      <a:endParaRPr lang="es-MX" sz="1800" dirty="0"/>
                    </a:p>
                  </a:txBody>
                  <a:tcPr>
                    <a:solidFill>
                      <a:srgbClr val="FFD5D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kern="1200" dirty="0" smtClean="0"/>
                        <a:t>Es la fase de visibilidad de los resultados. Siguiendo con el ejemplo, el individuo percibe el cambio, diseña una estrategia para reaccionar ante él, pero no tiene las competencias para producir los nuevos resultados esperados.</a:t>
                      </a:r>
                      <a:endParaRPr lang="es-MX" sz="1800" dirty="0"/>
                    </a:p>
                  </a:txBody>
                  <a:tcPr/>
                </a:tc>
              </a:tr>
            </a:tbl>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74</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Y AHORA… ¡A EMPRENDER EL VUELO!</a:t>
            </a:r>
            <a:br>
              <a:rPr lang="es-MX" dirty="0" smtClean="0"/>
            </a:br>
            <a:endParaRPr lang="es-MX"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75</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Y AHORA… ¡A EMPRENDER EL VUELO!</a:t>
            </a:r>
            <a:br>
              <a:rPr lang="es-MX" dirty="0" smtClean="0"/>
            </a:br>
            <a:endParaRPr lang="es-MX" dirty="0"/>
          </a:p>
        </p:txBody>
      </p:sp>
      <p:sp>
        <p:nvSpPr>
          <p:cNvPr id="6" name="2 Marcador de contenido"/>
          <p:cNvSpPr>
            <a:spLocks noGrp="1"/>
          </p:cNvSpPr>
          <p:nvPr>
            <p:ph idx="1"/>
          </p:nvPr>
        </p:nvSpPr>
        <p:spPr/>
        <p:txBody>
          <a:bodyPr>
            <a:normAutofit/>
          </a:bodyPr>
          <a:lstStyle/>
          <a:p>
            <a:r>
              <a:rPr lang="es-MX" sz="2400" dirty="0" smtClean="0"/>
              <a:t>Desarrollo de la actividad:</a:t>
            </a:r>
          </a:p>
          <a:p>
            <a:pPr>
              <a:buNone/>
            </a:pPr>
            <a:endParaRPr lang="es-MX" sz="2400" dirty="0" smtClean="0"/>
          </a:p>
          <a:p>
            <a:pPr lvl="1"/>
            <a:r>
              <a:rPr lang="es-MX" sz="2000" dirty="0" smtClean="0"/>
              <a:t>Por medio de la simulación de escenarios, los participantes identificarán los aprendizajes que se requieren para un buen desempeño. Se enriquecerá el análisis con la participación de personas del que han experimentado en la realidad los escenarios simulados.</a:t>
            </a:r>
          </a:p>
          <a:p>
            <a:pPr lvl="1">
              <a:buNone/>
            </a:pPr>
            <a:endParaRPr lang="es-MX" sz="2000" dirty="0" smtClean="0"/>
          </a:p>
          <a:p>
            <a:pPr lvl="1">
              <a:buNone/>
            </a:pPr>
            <a:endParaRPr lang="es-MX"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p:cTn id="13"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76</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Y AHORA… ¡A EMPRENDER EL VUELO!</a:t>
            </a:r>
            <a:br>
              <a:rPr lang="es-MX" dirty="0" smtClean="0"/>
            </a:br>
            <a:endParaRPr lang="es-MX" dirty="0"/>
          </a:p>
        </p:txBody>
      </p:sp>
      <p:sp>
        <p:nvSpPr>
          <p:cNvPr id="6"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63DAC2C-C515-4487-A285-EDDAB0EBC0A4}" type="slidenum">
              <a:rPr lang="es-MX" smtClean="0"/>
              <a:pPr/>
              <a:t>77</a:t>
            </a:fld>
            <a:endParaRPr lang="es-MX"/>
          </a:p>
        </p:txBody>
      </p:sp>
      <p:sp>
        <p:nvSpPr>
          <p:cNvPr id="5" name="1 Título"/>
          <p:cNvSpPr>
            <a:spLocks noGrp="1"/>
          </p:cNvSpPr>
          <p:nvPr>
            <p:ph type="title"/>
          </p:nvPr>
        </p:nvSpPr>
        <p:spPr/>
        <p:txBody>
          <a:bodyPr/>
          <a:lstStyle/>
          <a:p>
            <a:r>
              <a:rPr lang="es-MX" dirty="0" smtClean="0"/>
              <a:t/>
            </a:r>
            <a:br>
              <a:rPr lang="es-MX" dirty="0" smtClean="0"/>
            </a:br>
            <a:r>
              <a:rPr lang="es-MX" dirty="0" smtClean="0"/>
              <a:t>Y AHORA… ¡A EMPRENDER EL VUELO!</a:t>
            </a:r>
            <a:br>
              <a:rPr lang="es-MX" dirty="0" smtClean="0"/>
            </a:br>
            <a:endParaRPr lang="es-MX" dirty="0"/>
          </a:p>
        </p:txBody>
      </p:sp>
      <p:sp>
        <p:nvSpPr>
          <p:cNvPr id="6" name="2 Marcador de contenido"/>
          <p:cNvSpPr>
            <a:spLocks noGrp="1"/>
          </p:cNvSpPr>
          <p:nvPr>
            <p:ph idx="1"/>
          </p:nvPr>
        </p:nvSpPr>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r"/>
            <a:r>
              <a:rPr lang="es-MX" dirty="0" smtClean="0"/>
              <a:t/>
            </a:r>
            <a:br>
              <a:rPr lang="es-MX" dirty="0" smtClean="0"/>
            </a:br>
            <a:r>
              <a:rPr lang="es-MX" dirty="0" smtClean="0"/>
              <a:t>TE CONTRATO</a:t>
            </a:r>
            <a:br>
              <a:rPr lang="es-MX" dirty="0" smtClean="0"/>
            </a:b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92500"/>
          </a:bodyPr>
          <a:lstStyle/>
          <a:p>
            <a:r>
              <a:rPr lang="es-MX" dirty="0" smtClean="0">
                <a:effectLst>
                  <a:outerShdw blurRad="38100" dist="38100" dir="2700000" algn="tl">
                    <a:srgbClr val="000000">
                      <a:alpha val="43137"/>
                    </a:srgbClr>
                  </a:outerShdw>
                </a:effectLst>
              </a:rPr>
              <a:t>ÁREA DE COMPETENCIA: APRENDER A APRENDER</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ATRIBUTO: </a:t>
            </a:r>
            <a:r>
              <a:rPr lang="es-MX" cap="all" dirty="0" smtClean="0">
                <a:effectLst>
                  <a:outerShdw blurRad="38100" dist="38100" dir="2700000" algn="tl">
                    <a:srgbClr val="000000">
                      <a:alpha val="43137"/>
                    </a:srgbClr>
                  </a:outerShdw>
                </a:effectLst>
              </a:rPr>
              <a:t>Interesarse y motivarse por aprender</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4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4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3000" fill="hold"/>
                                        <p:tgtEl>
                                          <p:spTgt spid="2"/>
                                        </p:tgtEl>
                                        <p:attrNameLst>
                                          <p:attrName>ppt_x</p:attrName>
                                        </p:attrNameLst>
                                      </p:cBhvr>
                                      <p:tavLst>
                                        <p:tav tm="0">
                                          <p:val>
                                            <p:strVal val="#ppt_x-.2"/>
                                          </p:val>
                                        </p:tav>
                                        <p:tav tm="100000">
                                          <p:val>
                                            <p:strVal val="#ppt_x"/>
                                          </p:val>
                                        </p:tav>
                                      </p:tavLst>
                                    </p:anim>
                                    <p:anim calcmode="lin" valueType="num">
                                      <p:cBhvr>
                                        <p:cTn id="20" dur="3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Te contrato</a:t>
            </a:r>
            <a:endParaRPr lang="es-MX" sz="3200" dirty="0"/>
          </a:p>
        </p:txBody>
      </p:sp>
      <p:sp>
        <p:nvSpPr>
          <p:cNvPr id="3" name="2 Marcador de contenido"/>
          <p:cNvSpPr>
            <a:spLocks noGrp="1"/>
          </p:cNvSpPr>
          <p:nvPr>
            <p:ph idx="1"/>
          </p:nvPr>
        </p:nvSpPr>
        <p:spPr>
          <a:xfrm>
            <a:off x="467544" y="1268760"/>
            <a:ext cx="8229600" cy="4896544"/>
          </a:xfrm>
        </p:spPr>
        <p:txBody>
          <a:bodyPr>
            <a:normAutofit fontScale="55000" lnSpcReduction="20000"/>
          </a:bodyPr>
          <a:lstStyle/>
          <a:p>
            <a:pPr lvl="0"/>
            <a:r>
              <a:rPr lang="es-MX" dirty="0" smtClean="0"/>
              <a:t>El </a:t>
            </a:r>
            <a:r>
              <a:rPr lang="es-MX" b="1" dirty="0" smtClean="0"/>
              <a:t>objetivo</a:t>
            </a:r>
            <a:r>
              <a:rPr lang="es-MX" dirty="0" smtClean="0"/>
              <a:t> de la actividad es permitir que los participantes descubran que en el ejercicio de sus propias profesiones deberán estar en constante proceso de aprendizaje para adquirir nuevas competencias. Para ello, los aprendizajes esperados son:</a:t>
            </a:r>
          </a:p>
          <a:p>
            <a:pPr algn="just"/>
            <a:endParaRPr lang="es-MX" dirty="0" smtClean="0"/>
          </a:p>
          <a:p>
            <a:pPr lvl="1"/>
            <a:r>
              <a:rPr lang="es-MX" sz="2900" b="1" u="sng" dirty="0" smtClean="0"/>
              <a:t>Conocimiento</a:t>
            </a:r>
            <a:r>
              <a:rPr lang="es-MX" sz="2900" b="1" dirty="0" smtClean="0"/>
              <a:t>: </a:t>
            </a:r>
            <a:r>
              <a:rPr lang="es-MX" sz="2900" dirty="0" smtClean="0">
                <a:solidFill>
                  <a:schemeClr val="dk1"/>
                </a:solidFill>
              </a:rPr>
              <a:t>Identificar los conocimientos y habilidades que necesitamos adquirir, actualizar o mejorar para desempeñar exitosamente un trabajo.</a:t>
            </a:r>
          </a:p>
          <a:p>
            <a:pPr lvl="1" algn="just">
              <a:buNone/>
            </a:pPr>
            <a:endParaRPr lang="es-MX" sz="2900" b="1" u="sng" dirty="0" smtClean="0"/>
          </a:p>
          <a:p>
            <a:pPr lvl="1"/>
            <a:r>
              <a:rPr lang="es-MX" sz="2900" b="1" u="sng" dirty="0" smtClean="0"/>
              <a:t>Habilidad</a:t>
            </a:r>
            <a:r>
              <a:rPr lang="es-MX" sz="3300" dirty="0" smtClean="0">
                <a:solidFill>
                  <a:schemeClr val="dk1"/>
                </a:solidFill>
              </a:rPr>
              <a:t>: Identificar las brechas que puedan existir entre las propias competencias y las que se requieren para ejercer un trabajo.</a:t>
            </a:r>
          </a:p>
          <a:p>
            <a:pPr lvl="1" algn="just"/>
            <a:endParaRPr lang="es-MX" sz="2900" b="1" u="sng" dirty="0" smtClean="0"/>
          </a:p>
          <a:p>
            <a:pPr lvl="1"/>
            <a:r>
              <a:rPr lang="es-MX" sz="2900" b="1" u="sng" dirty="0" smtClean="0"/>
              <a:t>Actitud</a:t>
            </a:r>
            <a:r>
              <a:rPr lang="es-MX" sz="2900" b="1" dirty="0" smtClean="0"/>
              <a:t>: </a:t>
            </a:r>
            <a:r>
              <a:rPr lang="es-MX" sz="2900" dirty="0" smtClean="0">
                <a:solidFill>
                  <a:schemeClr val="dk1"/>
                </a:solidFill>
              </a:rPr>
              <a:t>Potenciar las propias capacidades mediante procesos continuos de aprendizaje.</a:t>
            </a:r>
          </a:p>
          <a:p>
            <a:pPr lvl="1" algn="just"/>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9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39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59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79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8787</TotalTime>
  <Words>10400</Words>
  <Application>Microsoft Office PowerPoint</Application>
  <PresentationFormat>Presentación en pantalla (4:3)</PresentationFormat>
  <Paragraphs>811</Paragraphs>
  <Slides>77</Slides>
  <Notes>51</Notes>
  <HiddenSlides>0</HiddenSlides>
  <MMClips>0</MMClips>
  <ScaleCrop>false</ScaleCrop>
  <HeadingPairs>
    <vt:vector size="4" baseType="variant">
      <vt:variant>
        <vt:lpstr>Tema</vt:lpstr>
      </vt:variant>
      <vt:variant>
        <vt:i4>1</vt:i4>
      </vt:variant>
      <vt:variant>
        <vt:lpstr>Títulos de diapositiva</vt:lpstr>
      </vt:variant>
      <vt:variant>
        <vt:i4>77</vt:i4>
      </vt:variant>
    </vt:vector>
  </HeadingPairs>
  <TitlesOfParts>
    <vt:vector size="78" baseType="lpstr">
      <vt:lpstr>Tema de Office</vt:lpstr>
      <vt:lpstr>TALLER “JÓVENES PRODUCTIVOS”</vt:lpstr>
      <vt:lpstr>Propósitos</vt:lpstr>
      <vt:lpstr>Competencias de productividad y empleabilidad</vt:lpstr>
      <vt:lpstr>Integración con otros tipos de competencias </vt:lpstr>
      <vt:lpstr>Modelo de competencias de productividad y empleabilidad</vt:lpstr>
      <vt:lpstr>Competencias del área de aprender a aprender</vt:lpstr>
      <vt:lpstr>Aprender a Aprender</vt:lpstr>
      <vt:lpstr> TE CONTRATO </vt:lpstr>
      <vt:lpstr>Te contrato</vt:lpstr>
      <vt:lpstr>Te contrato</vt:lpstr>
      <vt:lpstr>Te contrato</vt:lpstr>
      <vt:lpstr>Te contrato</vt:lpstr>
      <vt:lpstr>Te contrato</vt:lpstr>
      <vt:lpstr>Te contrato</vt:lpstr>
      <vt:lpstr> JUGANDO CON LA MÚSICA </vt:lpstr>
      <vt:lpstr>Jugando con la música</vt:lpstr>
      <vt:lpstr>Jugando con la música</vt:lpstr>
      <vt:lpstr>Jugando con la música</vt:lpstr>
      <vt:lpstr>Jugando con la música</vt:lpstr>
      <vt:lpstr>Jugando con la música</vt:lpstr>
      <vt:lpstr>Jugando con la música</vt:lpstr>
      <vt:lpstr> ¿SOY BÚHO O ALONDRA? </vt:lpstr>
      <vt:lpstr>¿Soy búho o alondra? </vt:lpstr>
      <vt:lpstr> ¿Soy búho o alondra? </vt:lpstr>
      <vt:lpstr> ¿Soy búho o alondra? </vt:lpstr>
      <vt:lpstr>¿Soy búho o alondra? </vt:lpstr>
      <vt:lpstr>¿Soy búho o alondra? </vt:lpstr>
      <vt:lpstr>¿Soy búho o alondra? </vt:lpstr>
      <vt:lpstr> ARANDO CON LO QUE HAY… </vt:lpstr>
      <vt:lpstr> Arando con lo que hay… </vt:lpstr>
      <vt:lpstr> Arando con lo que hay… </vt:lpstr>
      <vt:lpstr> Arando con lo que hay… </vt:lpstr>
      <vt:lpstr>Arando con lo que hay… </vt:lpstr>
      <vt:lpstr>Arando con lo que hay… </vt:lpstr>
      <vt:lpstr>Arando con lo que hay… </vt:lpstr>
      <vt:lpstr>Arando con lo que hay… </vt:lpstr>
      <vt:lpstr> DEL ÁTOMO AL CUERPO HUMANO</vt:lpstr>
      <vt:lpstr>Del átomo al cuerpo humano</vt:lpstr>
      <vt:lpstr>Del átomo al cuerpo humano</vt:lpstr>
      <vt:lpstr>Del átomo al cuerpo humano</vt:lpstr>
      <vt:lpstr>Del átomo al cuerpo humano</vt:lpstr>
      <vt:lpstr>Del átomo al cuerpo humano</vt:lpstr>
      <vt:lpstr>Del átomo al cuerpo humano</vt:lpstr>
      <vt:lpstr>Del átomo al cuerpo humano</vt:lpstr>
      <vt:lpstr>Del átomo al cuerpo humano</vt:lpstr>
      <vt:lpstr> CONSTRUYENDO TORRES</vt:lpstr>
      <vt:lpstr>Construyendo torres</vt:lpstr>
      <vt:lpstr>Construyendo torres</vt:lpstr>
      <vt:lpstr>Construyendo torres</vt:lpstr>
      <vt:lpstr>Construyendo torres</vt:lpstr>
      <vt:lpstr>Construyendo torres</vt:lpstr>
      <vt:lpstr>Construyendo torres</vt:lpstr>
      <vt:lpstr>Construyendo torres</vt:lpstr>
      <vt:lpstr> ¿CUÁL ES MI ESTILO? </vt:lpstr>
      <vt:lpstr>¿Cuál es mi estilo? </vt:lpstr>
      <vt:lpstr>¿Cuál es mi estilo? </vt:lpstr>
      <vt:lpstr>¿Cuál es mi estilo? </vt:lpstr>
      <vt:lpstr>¿Cuál es mi estilo? </vt:lpstr>
      <vt:lpstr>¿Cuál es mi estilo? </vt:lpstr>
      <vt:lpstr>¿Cuál es mi estilo? </vt:lpstr>
      <vt:lpstr>¿Cuál es mi estilo? </vt:lpstr>
      <vt:lpstr>¿Cuál es mi estilo? </vt:lpstr>
      <vt:lpstr>¿Cuál es mi estilo? </vt:lpstr>
      <vt:lpstr> VIENTOS DE CAMBIO </vt:lpstr>
      <vt:lpstr> Vientos de cambio </vt:lpstr>
      <vt:lpstr> Vientos de cambio </vt:lpstr>
      <vt:lpstr> Vientos de cambio </vt:lpstr>
      <vt:lpstr> Vientos de cambio </vt:lpstr>
      <vt:lpstr> Vientos de cambio </vt:lpstr>
      <vt:lpstr> Vientos de cambio </vt:lpstr>
      <vt:lpstr> Y AHORA… ¡A EMPRENDER EL VUELO! </vt:lpstr>
      <vt:lpstr> Y AHORA… ¡A EMPRENDER EL VUELO! </vt:lpstr>
      <vt:lpstr> Y AHORA… ¡A EMPRENDER EL VUELO! </vt:lpstr>
      <vt:lpstr> Y AHORA… ¡A EMPRENDER EL VUELO! </vt:lpstr>
      <vt:lpstr> Y AHORA… ¡A EMPRENDER EL VUELO! </vt:lpstr>
      <vt:lpstr> Y AHORA… ¡A EMPRENDER EL VUELO! </vt:lpstr>
      <vt:lpstr> Y AHORA… ¡A EMPRENDER EL VUELO!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TALLER</dc:title>
  <dc:creator>Jose Cruz Guzman Sanchez</dc:creator>
  <cp:lastModifiedBy>Felix Ramírez Gómez</cp:lastModifiedBy>
  <cp:revision>872</cp:revision>
  <dcterms:created xsi:type="dcterms:W3CDTF">2011-07-15T18:51:41Z</dcterms:created>
  <dcterms:modified xsi:type="dcterms:W3CDTF">2011-09-15T01:34:03Z</dcterms:modified>
</cp:coreProperties>
</file>